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8" r:id="rId2"/>
    <p:sldId id="279" r:id="rId3"/>
    <p:sldId id="285" r:id="rId4"/>
    <p:sldId id="284" r:id="rId5"/>
    <p:sldId id="286" r:id="rId6"/>
    <p:sldId id="287" r:id="rId7"/>
    <p:sldId id="288" r:id="rId8"/>
    <p:sldId id="289" r:id="rId9"/>
    <p:sldId id="292" r:id="rId10"/>
    <p:sldId id="293" r:id="rId11"/>
    <p:sldId id="294" r:id="rId12"/>
    <p:sldId id="295" r:id="rId13"/>
    <p:sldId id="296" r:id="rId14"/>
    <p:sldId id="301" r:id="rId15"/>
    <p:sldId id="302" r:id="rId16"/>
    <p:sldId id="303" r:id="rId17"/>
    <p:sldId id="306" r:id="rId18"/>
    <p:sldId id="307" r:id="rId19"/>
    <p:sldId id="308" r:id="rId20"/>
    <p:sldId id="309" r:id="rId21"/>
    <p:sldId id="311" r:id="rId22"/>
    <p:sldId id="312" r:id="rId23"/>
    <p:sldId id="313" r:id="rId24"/>
    <p:sldId id="314" r:id="rId25"/>
    <p:sldId id="310" r:id="rId26"/>
    <p:sldId id="315" r:id="rId27"/>
    <p:sldId id="316" r:id="rId28"/>
    <p:sldId id="317" r:id="rId29"/>
    <p:sldId id="318" r:id="rId30"/>
    <p:sldId id="3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9"/>
    <p:restoredTop sz="91491"/>
  </p:normalViewPr>
  <p:slideViewPr>
    <p:cSldViewPr snapToGrid="0" snapToObjects="1">
      <p:cViewPr>
        <p:scale>
          <a:sx n="97" d="100"/>
          <a:sy n="97" d="100"/>
        </p:scale>
        <p:origin x="70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F0D0E-685A-054F-A893-9DE5FFBEEF9E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C4AC5-6BED-5343-BC7D-22F4C75B1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 OF SWEETIE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E770B-A435-754D-9645-422C03AA0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1D04F-0564-EE1B-49AA-D3DE9F0A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3026F-97B3-720D-B9B2-314369BE0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1C5E2-6B16-D519-7841-57ED50A0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 OF SWEETIE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DEEC-AA17-17D2-FBF7-8D3901F01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E770B-A435-754D-9645-422C03AA0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weight in pounds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9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1" dirty="0"/>
              <a:t>Weight data – describe, etc – combine with height</a:t>
            </a:r>
            <a:r>
              <a:rPr lang="en-NZ" sz="1200" b="1" dirty="0"/>
              <a:t>    </a:t>
            </a:r>
            <a:r>
              <a:rPr lang="en-US" dirty="0"/>
              <a:t>teaching/VUW/345_Experiments_In_Space/data/</a:t>
            </a:r>
            <a:r>
              <a:rPr lang="en-US" dirty="0" err="1"/>
              <a:t>weight_height.py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7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 to 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0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courses/</a:t>
            </a:r>
            <a:r>
              <a:rPr lang="en-US" dirty="0" err="1"/>
              <a:t>Deep_Learning_for_Business</a:t>
            </a:r>
            <a:r>
              <a:rPr lang="en-US" dirty="0"/>
              <a:t>-Udemy/</a:t>
            </a:r>
            <a:r>
              <a:rPr lang="en-US" dirty="0" err="1"/>
              <a:t>notes.pdf</a:t>
            </a:r>
            <a:r>
              <a:rPr lang="en-US" dirty="0"/>
              <a:t>. P15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</a:rPr>
              <a:t>Note that </a:t>
            </a:r>
            <a:r>
              <a:rPr lang="en-NZ" b="1" dirty="0" err="1">
                <a:solidFill>
                  <a:srgbClr val="FF0000"/>
                </a:solidFill>
              </a:rPr>
              <a:t>groupby</a:t>
            </a:r>
            <a:r>
              <a:rPr lang="en-NZ" b="1" dirty="0">
                <a:solidFill>
                  <a:srgbClr val="FF0000"/>
                </a:solidFill>
              </a:rPr>
              <a:t> doesn’t really know what to do with the column names,</a:t>
            </a:r>
          </a:p>
          <a:p>
            <a:pPr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</a:rPr>
              <a:t>but we can fix that (there’s many other  suggestions online, but they can be complicated or unreliable)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4AC5-6BED-5343-BC7D-22F4C75B1F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5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0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7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7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B3143-8F0C-7641-8974-16FF7FD0F94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8EDA-A9CE-AA47-93E8-A13146C25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astro.caltech.edu/~tjp/pgplot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atplotlib.org/cheatsheets/handout-beginner.pdf" TargetMode="External"/><Relationship Id="rId3" Type="http://schemas.openxmlformats.org/officeDocument/2006/relationships/audio" Target="../media/audio1.wav"/><Relationship Id="rId7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www.w3schools.com/python/panda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getting_started/intro_tutorials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9401" y="587384"/>
            <a:ext cx="891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Rounded MT Bold" charset="0"/>
                <a:ea typeface="Arial Rounded MT Bold" charset="0"/>
                <a:cs typeface="Arial Rounded MT Bold" charset="0"/>
              </a:rPr>
              <a:t>PHYS/SPCE 345</a:t>
            </a:r>
          </a:p>
          <a:p>
            <a:pPr algn="ctr"/>
            <a:r>
              <a:rPr lang="en-US" sz="2800" b="1" i="1" dirty="0">
                <a:ea typeface="Arial Rounded MT Bold" charset="0"/>
                <a:cs typeface="Arial Rounded MT Bold" charset="0"/>
              </a:rPr>
              <a:t>Data Wrangling in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4572" y="5624285"/>
            <a:ext cx="791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Steve Curran,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Laby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501</a:t>
            </a:r>
          </a:p>
          <a:p>
            <a:pPr algn="ctr"/>
            <a:r>
              <a:rPr lang="en-US" i="1" dirty="0" err="1">
                <a:latin typeface="Arial Rounded MT Bold" charset="0"/>
                <a:ea typeface="Arial Rounded MT Bold" charset="0"/>
                <a:cs typeface="Arial Rounded MT Bold" charset="0"/>
              </a:rPr>
              <a:t>Stephen.Curran@vuw.ac.nz</a:t>
            </a:r>
            <a:endParaRPr lang="en-US" i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27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977FE9-271E-03BF-AF58-E6C08259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3687" y="970465"/>
            <a:ext cx="3266786" cy="4765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38B83-3E69-D139-F215-658EF41644CF}"/>
              </a:ext>
            </a:extLst>
          </p:cNvPr>
          <p:cNvSpPr txBox="1"/>
          <p:nvPr/>
        </p:nvSpPr>
        <p:spPr>
          <a:xfrm>
            <a:off x="376133" y="318090"/>
            <a:ext cx="1065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1" dirty="0"/>
              <a:t> Note we have a mix of genders, </a:t>
            </a:r>
            <a:r>
              <a:rPr lang="en-NZ" b="1" dirty="0"/>
              <a:t>but this may not always be obvious (e.g. if the first and last 5 rows all male)</a:t>
            </a:r>
            <a:endParaRPr lang="en-US" dirty="0"/>
          </a:p>
        </p:txBody>
      </p:sp>
      <p:pic>
        <p:nvPicPr>
          <p:cNvPr id="6" name="Picture 5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959E05D3-E531-AA84-8B62-A62A95710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546" y="903437"/>
            <a:ext cx="44450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5FB8CA-05B8-7742-D55D-A0905613CE12}"/>
              </a:ext>
            </a:extLst>
          </p:cNvPr>
          <p:cNvSpPr txBox="1"/>
          <p:nvPr/>
        </p:nvSpPr>
        <p:spPr>
          <a:xfrm>
            <a:off x="3950263" y="2094509"/>
            <a:ext cx="3588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b="1" dirty="0"/>
              <a:t>Just the two (data is American and old)</a:t>
            </a:r>
            <a:endParaRPr lang="en-US" sz="1600" dirty="0"/>
          </a:p>
        </p:txBody>
      </p:sp>
      <p:pic>
        <p:nvPicPr>
          <p:cNvPr id="24" name="Picture 23" descr="A person in a suit and tie holding a microphone&#10;&#10;AI-generated content may be incorrect.">
            <a:extLst>
              <a:ext uri="{FF2B5EF4-FFF2-40B4-BE49-F238E27FC236}">
                <a16:creationId xmlns:a16="http://schemas.microsoft.com/office/drawing/2014/main" id="{16857AF8-65F6-77EC-DA3D-09D615B8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738" y="908726"/>
            <a:ext cx="2188771" cy="199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7C151B-84DD-4E71-B426-6184544A383A}"/>
              </a:ext>
            </a:extLst>
          </p:cNvPr>
          <p:cNvSpPr txBox="1"/>
          <p:nvPr/>
        </p:nvSpPr>
        <p:spPr>
          <a:xfrm>
            <a:off x="3969688" y="2800544"/>
            <a:ext cx="309833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/>
              <a:t>How do we filter this? By selecting a column of the </a:t>
            </a:r>
            <a:r>
              <a:rPr lang="en-NZ" b="1" dirty="0" err="1"/>
              <a:t>dataframe</a:t>
            </a:r>
            <a:r>
              <a:rPr lang="en-NZ" b="1" dirty="0"/>
              <a:t> we select a series, not a single value, so 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C39CC7-633A-C2FE-81FE-E2776576F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73" y="2201309"/>
            <a:ext cx="3594100" cy="1701800"/>
          </a:xfrm>
          <a:prstGeom prst="rect">
            <a:avLst/>
          </a:prstGeom>
        </p:spPr>
      </p:pic>
      <p:pic>
        <p:nvPicPr>
          <p:cNvPr id="20" name="Picture 19" descr="A screenshot of a table&#10;&#10;AI-generated content may be incorrect.">
            <a:extLst>
              <a:ext uri="{FF2B5EF4-FFF2-40B4-BE49-F238E27FC236}">
                <a16:creationId xmlns:a16="http://schemas.microsoft.com/office/drawing/2014/main" id="{FA340343-037A-FCD8-85B0-D352CE19E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684" y="4286581"/>
            <a:ext cx="3263900" cy="2184400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159F9D-CE92-9E33-833E-672BED8BC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369" y="5719493"/>
            <a:ext cx="3289300" cy="288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19DE02-A68B-0816-30D7-B3D83F83CB12}"/>
              </a:ext>
            </a:extLst>
          </p:cNvPr>
          <p:cNvSpPr txBox="1"/>
          <p:nvPr/>
        </p:nvSpPr>
        <p:spPr>
          <a:xfrm>
            <a:off x="3969688" y="5040164"/>
            <a:ext cx="359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To filter use the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ump-dont-be-ru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C006BB7-D1F4-6383-376A-B7B4FEEA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1" y="1221204"/>
            <a:ext cx="30480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5EB88-A9DB-449D-F392-93818B92D1A5}"/>
              </a:ext>
            </a:extLst>
          </p:cNvPr>
          <p:cNvSpPr txBox="1"/>
          <p:nvPr/>
        </p:nvSpPr>
        <p:spPr>
          <a:xfrm>
            <a:off x="191531" y="229285"/>
            <a:ext cx="344135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b="1" dirty="0"/>
              <a:t>And we can, of course, examine the new </a:t>
            </a:r>
            <a:r>
              <a:rPr lang="en-NZ" b="1" dirty="0" err="1"/>
              <a:t>dataframes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669E-E69F-CA3B-4400-EC54B309EFE7}"/>
              </a:ext>
            </a:extLst>
          </p:cNvPr>
          <p:cNvSpPr txBox="1"/>
          <p:nvPr/>
        </p:nvSpPr>
        <p:spPr>
          <a:xfrm>
            <a:off x="4197224" y="216444"/>
            <a:ext cx="766347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We can also work with more than one </a:t>
            </a:r>
            <a:r>
              <a:rPr lang="en-US" b="1" dirty="0" err="1"/>
              <a:t>dataframe</a:t>
            </a:r>
            <a:r>
              <a:rPr lang="en-US" b="1" dirty="0"/>
              <a:t> at a time and combine these,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say after </a:t>
            </a:r>
            <a:r>
              <a:rPr lang="en-US" dirty="0"/>
              <a:t>w = </a:t>
            </a:r>
            <a:r>
              <a:rPr lang="en-US" dirty="0" err="1"/>
              <a:t>pd.read_csv</a:t>
            </a:r>
            <a:r>
              <a:rPr lang="en-US" dirty="0"/>
              <a:t>('</a:t>
            </a:r>
            <a:r>
              <a:rPr lang="en-US" dirty="0" err="1"/>
              <a:t>weight.csv</a:t>
            </a:r>
            <a:r>
              <a:rPr lang="en-US" dirty="0"/>
              <a:t>')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E26691-BC1B-0C5C-AB35-6F3521EA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03" y="1170404"/>
            <a:ext cx="5334000" cy="383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D9536-ECF3-7557-1E14-CB6DA7456410}"/>
              </a:ext>
            </a:extLst>
          </p:cNvPr>
          <p:cNvSpPr txBox="1"/>
          <p:nvPr/>
        </p:nvSpPr>
        <p:spPr>
          <a:xfrm>
            <a:off x="430427" y="5151387"/>
            <a:ext cx="11617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h_w</a:t>
            </a:r>
            <a:r>
              <a:rPr lang="en-US" dirty="0"/>
              <a:t> = </a:t>
            </a:r>
            <a:r>
              <a:rPr lang="en-US" dirty="0" err="1"/>
              <a:t>pd.merge</a:t>
            </a:r>
            <a:r>
              <a:rPr lang="en-US" dirty="0"/>
              <a:t>(h, w, on = ['Person ID’])                             </a:t>
            </a:r>
            <a:r>
              <a:rPr lang="en-US" sz="1600" dirty="0">
                <a:solidFill>
                  <a:srgbClr val="FF0000"/>
                </a:solidFill>
              </a:rPr>
              <a:t>will merge the data, but because each </a:t>
            </a:r>
            <a:r>
              <a:rPr lang="en-US" sz="1600" dirty="0" err="1">
                <a:solidFill>
                  <a:srgbClr val="FF0000"/>
                </a:solidFill>
              </a:rPr>
              <a:t>dataframe</a:t>
            </a:r>
            <a:r>
              <a:rPr lang="en-US" sz="1600" dirty="0">
                <a:solidFill>
                  <a:srgbClr val="FF0000"/>
                </a:solidFill>
              </a:rPr>
              <a:t> has a column with the  </a:t>
            </a:r>
            <a:r>
              <a:rPr lang="en-US" dirty="0" err="1"/>
              <a:t>h_w</a:t>
            </a:r>
            <a:r>
              <a:rPr lang="en-US" dirty="0"/>
              <a:t>['</a:t>
            </a:r>
            <a:r>
              <a:rPr lang="en-US" dirty="0" err="1"/>
              <a:t>Gender_y</a:t>
            </a:r>
            <a:r>
              <a:rPr lang="en-US" dirty="0"/>
              <a:t>’]                                                                           </a:t>
            </a:r>
            <a:r>
              <a:rPr lang="en-US" sz="1600" dirty="0">
                <a:solidFill>
                  <a:srgbClr val="FF0000"/>
                </a:solidFill>
              </a:rPr>
              <a:t>same name, we can remove one of these and rename the remaining</a:t>
            </a:r>
          </a:p>
          <a:p>
            <a:r>
              <a:rPr lang="en-US" dirty="0" err="1"/>
              <a:t>h_w</a:t>
            </a:r>
            <a:r>
              <a:rPr lang="en-US" dirty="0"/>
              <a:t> = </a:t>
            </a:r>
            <a:r>
              <a:rPr lang="en-US" dirty="0" err="1"/>
              <a:t>h_w.rename</a:t>
            </a:r>
            <a:r>
              <a:rPr lang="en-US" dirty="0"/>
              <a:t>(columns={'</a:t>
            </a:r>
            <a:r>
              <a:rPr lang="en-US" dirty="0" err="1"/>
              <a:t>Gender_x</a:t>
            </a:r>
            <a:r>
              <a:rPr lang="en-US" dirty="0"/>
              <a:t>': 'Gender’})                                                                    </a:t>
            </a:r>
            <a:r>
              <a:rPr lang="en-US" sz="1600" dirty="0">
                <a:solidFill>
                  <a:srgbClr val="FF0000"/>
                </a:solidFill>
              </a:rPr>
              <a:t>this is not necessary, but is tidier</a:t>
            </a:r>
          </a:p>
          <a:p>
            <a:r>
              <a:rPr lang="en-US" dirty="0" err="1"/>
              <a:t>h_w</a:t>
            </a:r>
            <a:r>
              <a:rPr lang="en-US" dirty="0"/>
              <a:t>['Weight'] = </a:t>
            </a:r>
            <a:r>
              <a:rPr lang="en-US" dirty="0" err="1"/>
              <a:t>h_w</a:t>
            </a:r>
            <a:r>
              <a:rPr lang="en-US" dirty="0"/>
              <a:t>['Weight']/2.20462                                    </a:t>
            </a:r>
            <a:r>
              <a:rPr lang="en-US" sz="1600" dirty="0">
                <a:solidFill>
                  <a:srgbClr val="FF0000"/>
                </a:solidFill>
              </a:rPr>
              <a:t>you’ll note the weights appear high, but, again, these are in imperial</a:t>
            </a:r>
          </a:p>
          <a:p>
            <a:r>
              <a:rPr lang="en-US" dirty="0"/>
              <a:t>	                                      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      </a:t>
            </a:r>
            <a:r>
              <a:rPr lang="en-US" sz="1600" dirty="0">
                <a:solidFill>
                  <a:srgbClr val="FF0000"/>
                </a:solidFill>
              </a:rPr>
              <a:t>units (so convert from </a:t>
            </a:r>
            <a:r>
              <a:rPr lang="en-US" sz="1600" dirty="0" err="1">
                <a:solidFill>
                  <a:srgbClr val="FF0000"/>
                </a:solidFill>
              </a:rPr>
              <a:t>lb</a:t>
            </a:r>
            <a:r>
              <a:rPr lang="en-US" sz="1600" dirty="0">
                <a:solidFill>
                  <a:srgbClr val="FF0000"/>
                </a:solidFill>
              </a:rPr>
              <a:t> to kg)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6E2CC-49ED-08E4-15DC-DAEFF767833E}"/>
              </a:ext>
            </a:extLst>
          </p:cNvPr>
          <p:cNvSpPr txBox="1"/>
          <p:nvPr/>
        </p:nvSpPr>
        <p:spPr>
          <a:xfrm>
            <a:off x="9896216" y="1897448"/>
            <a:ext cx="1576517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Check what you have makes sense!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192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834D6-7B83-C092-E2C4-D344C496724F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EDAB8-4766-B977-327A-79F998DCD8BA}"/>
              </a:ext>
            </a:extLst>
          </p:cNvPr>
          <p:cNvSpPr txBox="1"/>
          <p:nvPr/>
        </p:nvSpPr>
        <p:spPr>
          <a:xfrm>
            <a:off x="318476" y="703425"/>
            <a:ext cx="1155504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1800" b="1" dirty="0"/>
              <a:t>For plotting the data – by no means are you limited to this package (I’ve heard of </a:t>
            </a:r>
            <a:r>
              <a:rPr lang="en-NZ" sz="1800" dirty="0">
                <a:hlinkClick r:id="rId3"/>
              </a:rPr>
              <a:t>pgplot</a:t>
            </a:r>
            <a:r>
              <a:rPr lang="en-NZ" sz="1800" dirty="0"/>
              <a:t> </a:t>
            </a:r>
            <a:r>
              <a:rPr lang="en-NZ" sz="1800" b="1" dirty="0"/>
              <a:t>being used and this is way older than most you. I’m guilty of using this up to 2023, but with C).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B2463-A57C-6005-4766-BBAC14846685}"/>
              </a:ext>
            </a:extLst>
          </p:cNvPr>
          <p:cNvSpPr txBox="1"/>
          <p:nvPr/>
        </p:nvSpPr>
        <p:spPr>
          <a:xfrm>
            <a:off x="344509" y="1633383"/>
            <a:ext cx="563616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b="1" dirty="0"/>
              <a:t>As you might have seen in 245, the default settings give pretty basic plots, but these can easily be </a:t>
            </a:r>
            <a:r>
              <a:rPr lang="en-NZ" b="1" dirty="0" err="1"/>
              <a:t>snazzed</a:t>
            </a:r>
            <a:r>
              <a:rPr lang="en-NZ" b="1" dirty="0"/>
              <a:t> up </a:t>
            </a:r>
            <a:r>
              <a:rPr lang="en-NZ" sz="1800" b="1" dirty="0"/>
              <a:t> </a:t>
            </a:r>
            <a:endParaRPr lang="en-US" dirty="0"/>
          </a:p>
        </p:txBody>
      </p:sp>
      <p:pic>
        <p:nvPicPr>
          <p:cNvPr id="8" name="Picture 7" descr="A blue graph with text on it&#10;&#10;AI-generated content may be incorrect.">
            <a:extLst>
              <a:ext uri="{FF2B5EF4-FFF2-40B4-BE49-F238E27FC236}">
                <a16:creationId xmlns:a16="http://schemas.microsoft.com/office/drawing/2014/main" id="{5B7482C3-6446-7D8E-978A-7FDE3202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1" y="2718486"/>
            <a:ext cx="5356413" cy="3920858"/>
          </a:xfrm>
          <a:prstGeom prst="rect">
            <a:avLst/>
          </a:prstGeom>
        </p:spPr>
      </p:pic>
      <p:pic>
        <p:nvPicPr>
          <p:cNvPr id="10" name="Picture 9" descr="A graph of a number and number&#10;&#10;AI-generated content may be incorrect.">
            <a:extLst>
              <a:ext uri="{FF2B5EF4-FFF2-40B4-BE49-F238E27FC236}">
                <a16:creationId xmlns:a16="http://schemas.microsoft.com/office/drawing/2014/main" id="{0C1A361B-79D4-8B39-5199-2C46ADAEF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77" y="1472745"/>
            <a:ext cx="5266760" cy="51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FE6CC8-08B6-7374-AC06-22A0DB29E10C}"/>
              </a:ext>
            </a:extLst>
          </p:cNvPr>
          <p:cNvSpPr txBox="1"/>
          <p:nvPr/>
        </p:nvSpPr>
        <p:spPr>
          <a:xfrm>
            <a:off x="305830" y="365210"/>
            <a:ext cx="835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1" dirty="0"/>
              <a:t>With the data combined we can plot the different parameters against each other</a:t>
            </a:r>
            <a:endParaRPr lang="en-US" dirty="0"/>
          </a:p>
        </p:txBody>
      </p:sp>
      <p:pic>
        <p:nvPicPr>
          <p:cNvPr id="5" name="Picture 4" descr="A graph of a diagram&#10;&#10;AI-generated content may be incorrect.">
            <a:extLst>
              <a:ext uri="{FF2B5EF4-FFF2-40B4-BE49-F238E27FC236}">
                <a16:creationId xmlns:a16="http://schemas.microsoft.com/office/drawing/2014/main" id="{7BDD7EBB-233B-F19D-49DE-59EF00EDC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30" y="926756"/>
            <a:ext cx="5279424" cy="3551298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04EAB3AD-3449-0CBD-D98D-3E560866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42" y="926756"/>
            <a:ext cx="6055239" cy="537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D59E8-B236-C140-0380-471C88FF04EA}"/>
              </a:ext>
            </a:extLst>
          </p:cNvPr>
          <p:cNvSpPr txBox="1"/>
          <p:nvPr/>
        </p:nvSpPr>
        <p:spPr>
          <a:xfrm>
            <a:off x="466468" y="4670268"/>
            <a:ext cx="495814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1800" b="1" dirty="0"/>
              <a:t>Note that seaborn will plot the labels and legend w</a:t>
            </a:r>
            <a:r>
              <a:rPr lang="en-NZ" b="1" dirty="0"/>
              <a:t>ithout  being asked, but the former are based on the column names (so don’t have the units), plus I don’t like the legend at full size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314FF-A1BE-92D5-E89A-26AAAE3263DF}"/>
              </a:ext>
            </a:extLst>
          </p:cNvPr>
          <p:cNvSpPr txBox="1"/>
          <p:nvPr/>
        </p:nvSpPr>
        <p:spPr>
          <a:xfrm>
            <a:off x="8774413" y="184318"/>
            <a:ext cx="2396096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Have a play and try different things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a continent with blue lines&#10;&#10;AI-generated content may be incorrect.">
            <a:extLst>
              <a:ext uri="{FF2B5EF4-FFF2-40B4-BE49-F238E27FC236}">
                <a16:creationId xmlns:a16="http://schemas.microsoft.com/office/drawing/2014/main" id="{03D5D792-FF2E-7188-A47B-8B6C2261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51" y="904639"/>
            <a:ext cx="2170990" cy="212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D3CBA-8ED0-B464-1304-D4F4B6588611}"/>
              </a:ext>
            </a:extLst>
          </p:cNvPr>
          <p:cNvSpPr txBox="1"/>
          <p:nvPr/>
        </p:nvSpPr>
        <p:spPr>
          <a:xfrm>
            <a:off x="265043" y="268025"/>
            <a:ext cx="6096000" cy="395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NZ" sz="2000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0899-01B5-E28C-5B46-1434FF672A22}"/>
              </a:ext>
            </a:extLst>
          </p:cNvPr>
          <p:cNvSpPr txBox="1"/>
          <p:nvPr/>
        </p:nvSpPr>
        <p:spPr>
          <a:xfrm>
            <a:off x="529325" y="781400"/>
            <a:ext cx="9987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Doing in </a:t>
            </a:r>
            <a:r>
              <a:rPr lang="en-NZ" i="1" dirty="0">
                <a:highlight>
                  <a:srgbClr val="FFFF00"/>
                </a:highlight>
              </a:rPr>
              <a:t>Ex2.ipynb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9A87D-6C59-0A08-F290-8D986C5427B5}"/>
              </a:ext>
            </a:extLst>
          </p:cNvPr>
          <p:cNvSpPr txBox="1"/>
          <p:nvPr/>
        </p:nvSpPr>
        <p:spPr>
          <a:xfrm>
            <a:off x="529324" y="1154070"/>
            <a:ext cx="10629005" cy="74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L</a:t>
            </a:r>
            <a:r>
              <a:rPr lang="en-NZ" sz="1800" b="1" dirty="0">
                <a:effectLst/>
              </a:rPr>
              <a:t>oad a new dataset on the number of fires in the Amazon rainforest</a:t>
            </a:r>
          </a:p>
          <a:p>
            <a:pPr>
              <a:lnSpc>
                <a:spcPct val="150000"/>
              </a:lnSpc>
            </a:pPr>
            <a:r>
              <a:rPr lang="en-NZ" dirty="0" err="1"/>
              <a:t>df</a:t>
            </a:r>
            <a:r>
              <a:rPr lang="en-NZ" dirty="0"/>
              <a:t> = </a:t>
            </a:r>
            <a:r>
              <a:rPr lang="en-NZ" dirty="0" err="1"/>
              <a:t>pd.read_csv</a:t>
            </a:r>
            <a:r>
              <a:rPr lang="en-NZ" dirty="0"/>
              <a:t>(</a:t>
            </a:r>
            <a:r>
              <a:rPr lang="en-NZ" dirty="0" err="1"/>
              <a:t>url</a:t>
            </a:r>
            <a:r>
              <a:rPr lang="en-NZ" dirty="0"/>
              <a:t>, encoding = "ISO-8859-1")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6809B-E0ED-23B2-9CFA-AA5A406C4A0F}"/>
              </a:ext>
            </a:extLst>
          </p:cNvPr>
          <p:cNvSpPr txBox="1"/>
          <p:nvPr/>
        </p:nvSpPr>
        <p:spPr>
          <a:xfrm>
            <a:off x="7766536" y="268025"/>
            <a:ext cx="389613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0" i="0" dirty="0">
                <a:solidFill>
                  <a:srgbClr val="0432FF"/>
                </a:solidFill>
                <a:effectLst/>
                <a:latin typeface="Google Sans"/>
              </a:rPr>
              <a:t>ISO/IEC 8859-1 encodes what it refers to as "Latin alphabet no. 1", consisting of 191 characters from the Latin script. This character-encoding scheme is used throughout the Americas, Western Europe, Oceania, and much of Africa.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12" name="Picture 11" descr="A screenshot of a table&#10;&#10;AI-generated content may be incorrect.">
            <a:extLst>
              <a:ext uri="{FF2B5EF4-FFF2-40B4-BE49-F238E27FC236}">
                <a16:creationId xmlns:a16="http://schemas.microsoft.com/office/drawing/2014/main" id="{3CB03899-6880-324C-E4E9-DEFB90C6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6" y="2048344"/>
            <a:ext cx="4775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CEEB2-0B92-03DB-EF71-D3D560014909}"/>
              </a:ext>
            </a:extLst>
          </p:cNvPr>
          <p:cNvSpPr txBox="1"/>
          <p:nvPr/>
        </p:nvSpPr>
        <p:spPr>
          <a:xfrm>
            <a:off x="5522998" y="2984181"/>
            <a:ext cx="635094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1800" b="1" dirty="0">
                <a:effectLst/>
              </a:rPr>
              <a:t>Looks like names are in Spanish or Portuguese, which we could of course work with but let’s change the column names to see how this is done. The syntax is</a:t>
            </a:r>
          </a:p>
          <a:p>
            <a:pPr>
              <a:lnSpc>
                <a:spcPct val="150000"/>
              </a:lnSpc>
            </a:pPr>
            <a:r>
              <a:rPr lang="en-NZ" dirty="0" err="1"/>
              <a:t>df</a:t>
            </a:r>
            <a:r>
              <a:rPr lang="en-NZ" dirty="0"/>
              <a:t> = </a:t>
            </a:r>
            <a:r>
              <a:rPr lang="en-NZ" dirty="0" err="1"/>
              <a:t>df.rename</a:t>
            </a:r>
            <a:r>
              <a:rPr lang="en-NZ" dirty="0"/>
              <a:t>(columns={'old1': 'new1', 'old2': 'new2’})</a:t>
            </a:r>
          </a:p>
          <a:p>
            <a:pPr>
              <a:lnSpc>
                <a:spcPct val="150000"/>
              </a:lnSpc>
            </a:pPr>
            <a:r>
              <a:rPr lang="en-NZ" b="1" dirty="0"/>
              <a:t>but we can do this directly by using a </a:t>
            </a:r>
            <a:r>
              <a:rPr lang="en-NZ" b="1" i="1" dirty="0"/>
              <a:t>dictionary </a:t>
            </a:r>
            <a:endParaRPr lang="en-US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936DE-3814-3E5A-6ED0-9A04B67A30E7}"/>
              </a:ext>
            </a:extLst>
          </p:cNvPr>
          <p:cNvSpPr txBox="1"/>
          <p:nvPr/>
        </p:nvSpPr>
        <p:spPr>
          <a:xfrm>
            <a:off x="5566675" y="5111045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0" i="0" dirty="0">
                <a:solidFill>
                  <a:srgbClr val="0432FF"/>
                </a:solidFill>
                <a:effectLst/>
                <a:latin typeface="Google Sans"/>
              </a:rPr>
              <a:t>A dictionary is a built-in data structure used to store collections of data in key-value pairs. It is mutable, meaning its contents can be changed after creation</a:t>
            </a:r>
            <a:r>
              <a:rPr lang="en-NZ" b="0" i="0" dirty="0">
                <a:solidFill>
                  <a:srgbClr val="FF0000"/>
                </a:solidFill>
                <a:effectLst/>
                <a:latin typeface="Google Sans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wearing a graduation gown&#10;&#10;AI-generated content may be incorrect.">
            <a:extLst>
              <a:ext uri="{FF2B5EF4-FFF2-40B4-BE49-F238E27FC236}">
                <a16:creationId xmlns:a16="http://schemas.microsoft.com/office/drawing/2014/main" id="{2BB8B6B8-C405-2A64-E5B7-EC739106C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800000">
            <a:off x="8328860" y="1888674"/>
            <a:ext cx="1649145" cy="2659912"/>
          </a:xfrm>
          <a:prstGeom prst="rect">
            <a:avLst/>
          </a:prstGeom>
        </p:spPr>
      </p:pic>
      <p:pic>
        <p:nvPicPr>
          <p:cNvPr id="17" name="Picture 16" descr="A book cover with a lion on it&#10;&#10;AI-generated content may be incorrect.">
            <a:extLst>
              <a:ext uri="{FF2B5EF4-FFF2-40B4-BE49-F238E27FC236}">
                <a16:creationId xmlns:a16="http://schemas.microsoft.com/office/drawing/2014/main" id="{D436EA06-0EDE-C4FD-37AC-3EDE7A47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9735203" y="3277895"/>
            <a:ext cx="1704701" cy="252295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0D754E-B04F-43CE-D194-9D2A94F7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49" y="445880"/>
            <a:ext cx="7219697" cy="3993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6E7B0-950D-E917-D5F1-9EC09E47BD2F}"/>
              </a:ext>
            </a:extLst>
          </p:cNvPr>
          <p:cNvSpPr txBox="1"/>
          <p:nvPr/>
        </p:nvSpPr>
        <p:spPr>
          <a:xfrm>
            <a:off x="7523416" y="949330"/>
            <a:ext cx="3152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dictionary – {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C3053-324C-99AB-1E6D-3D61FA4D0377}"/>
              </a:ext>
            </a:extLst>
          </p:cNvPr>
          <p:cNvSpPr txBox="1"/>
          <p:nvPr/>
        </p:nvSpPr>
        <p:spPr>
          <a:xfrm>
            <a:off x="7523416" y="1318662"/>
            <a:ext cx="3260034" cy="66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note the </a:t>
            </a:r>
            <a:r>
              <a:rPr lang="en-US" sz="1800" dirty="0" err="1">
                <a:solidFill>
                  <a:srgbClr val="FF0000"/>
                </a:solidFill>
              </a:rPr>
              <a:t>inplace</a:t>
            </a:r>
            <a:r>
              <a:rPr lang="en-US" sz="1800" dirty="0">
                <a:solidFill>
                  <a:srgbClr val="FF0000"/>
                </a:solidFill>
              </a:rPr>
              <a:t> = True, which is just the same as </a:t>
            </a:r>
            <a:r>
              <a:rPr lang="en-US" sz="1800" dirty="0" err="1">
                <a:solidFill>
                  <a:srgbClr val="FF0000"/>
                </a:solidFill>
              </a:rPr>
              <a:t>df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df.rename</a:t>
            </a:r>
            <a:r>
              <a:rPr lang="en-US" sz="1800" dirty="0">
                <a:solidFill>
                  <a:srgbClr val="FF0000"/>
                </a:solidFill>
              </a:rPr>
              <a:t>…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05CCD-49F4-1612-F61B-D683014461D0}"/>
              </a:ext>
            </a:extLst>
          </p:cNvPr>
          <p:cNvSpPr txBox="1"/>
          <p:nvPr/>
        </p:nvSpPr>
        <p:spPr>
          <a:xfrm>
            <a:off x="235549" y="4507273"/>
            <a:ext cx="1058848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sz="1800" b="1" dirty="0">
                <a:effectLst/>
              </a:rPr>
              <a:t>Next, we’ll rearrange the columns so the dat</a:t>
            </a:r>
            <a:r>
              <a:rPr lang="en-NZ" b="1" dirty="0"/>
              <a:t>e is in the first field, followed by month and then year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5A4CA-5036-A82B-DB76-F921989525EF}"/>
              </a:ext>
            </a:extLst>
          </p:cNvPr>
          <p:cNvSpPr txBox="1"/>
          <p:nvPr/>
        </p:nvSpPr>
        <p:spPr>
          <a:xfrm>
            <a:off x="477078" y="5071445"/>
            <a:ext cx="6096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df.columns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[['</a:t>
            </a:r>
            <a:r>
              <a:rPr lang="en-US" dirty="0" err="1"/>
              <a:t>date','month','year','state</a:t>
            </a:r>
            <a:r>
              <a:rPr lang="en-US" dirty="0"/>
              <a:t>', '</a:t>
            </a:r>
            <a:r>
              <a:rPr lang="en-US" dirty="0" err="1"/>
              <a:t>number_of_fires</a:t>
            </a:r>
            <a:r>
              <a:rPr lang="en-US" dirty="0"/>
              <a:t>']]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A77C-F484-56DB-91DB-C8077803AB3C}"/>
              </a:ext>
            </a:extLst>
          </p:cNvPr>
          <p:cNvSpPr txBox="1"/>
          <p:nvPr/>
        </p:nvSpPr>
        <p:spPr>
          <a:xfrm>
            <a:off x="6096000" y="5213150"/>
            <a:ext cx="4344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list the columns (as a series)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878C3-A221-909D-B6F3-314F2298C2B0}"/>
              </a:ext>
            </a:extLst>
          </p:cNvPr>
          <p:cNvSpPr txBox="1"/>
          <p:nvPr/>
        </p:nvSpPr>
        <p:spPr>
          <a:xfrm>
            <a:off x="6096000" y="5650277"/>
            <a:ext cx="403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order you want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86EAF707-FCD8-76C0-5EEF-830BD828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72" y="281607"/>
            <a:ext cx="5423176" cy="4917741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A4E11BD-0099-6A1E-986A-82B4C656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4" y="281607"/>
            <a:ext cx="2222500" cy="381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902226-B202-EC2A-0070-37BAD3E886B2}"/>
              </a:ext>
            </a:extLst>
          </p:cNvPr>
          <p:cNvSpPr txBox="1"/>
          <p:nvPr/>
        </p:nvSpPr>
        <p:spPr>
          <a:xfrm>
            <a:off x="2857086" y="281607"/>
            <a:ext cx="2972352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 err="1">
                <a:solidFill>
                  <a:srgbClr val="FF0000"/>
                </a:solidFill>
              </a:rPr>
              <a:t>n</a:t>
            </a:r>
            <a:r>
              <a:rPr lang="en-NZ" sz="1800" dirty="0" err="1">
                <a:solidFill>
                  <a:srgbClr val="FF0000"/>
                </a:solidFill>
                <a:effectLst/>
              </a:rPr>
              <a:t>umber_of_fires</a:t>
            </a:r>
            <a:r>
              <a:rPr lang="en-NZ" sz="1800" b="1" dirty="0">
                <a:solidFill>
                  <a:srgbClr val="FF0000"/>
                </a:solidFill>
                <a:effectLst/>
              </a:rPr>
              <a:t> is not included </a:t>
            </a:r>
            <a:r>
              <a:rPr lang="en-NZ" b="1" dirty="0">
                <a:solidFill>
                  <a:srgbClr val="FF0000"/>
                </a:solidFill>
              </a:rPr>
              <a:t>under </a:t>
            </a:r>
            <a:r>
              <a:rPr lang="en-NZ" dirty="0">
                <a:solidFill>
                  <a:srgbClr val="FF0000"/>
                </a:solidFill>
              </a:rPr>
              <a:t>describe</a:t>
            </a:r>
            <a:r>
              <a:rPr lang="en-NZ" b="1" dirty="0">
                <a:solidFill>
                  <a:srgbClr val="FF0000"/>
                </a:solidFill>
              </a:rPr>
              <a:t> – so it’s not numerical. </a:t>
            </a:r>
          </a:p>
          <a:p>
            <a:pPr algn="just"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</a:rPr>
              <a:t>The fact that some of these include </a:t>
            </a:r>
            <a:r>
              <a:rPr lang="en-NZ" dirty="0">
                <a:solidFill>
                  <a:srgbClr val="FF0000"/>
                </a:solidFill>
              </a:rPr>
              <a:t>Fires</a:t>
            </a:r>
            <a:r>
              <a:rPr lang="en-NZ" b="1" dirty="0">
                <a:solidFill>
                  <a:srgbClr val="FF0000"/>
                </a:solidFill>
              </a:rPr>
              <a:t> means this parameter is treated as a string.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9D127-D4D1-C31E-612A-AE761AA56CD7}"/>
              </a:ext>
            </a:extLst>
          </p:cNvPr>
          <p:cNvSpPr txBox="1"/>
          <p:nvPr/>
        </p:nvSpPr>
        <p:spPr>
          <a:xfrm>
            <a:off x="343452" y="4206375"/>
            <a:ext cx="53284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/>
              <a:t>To remove unnecessary text from  use  </a:t>
            </a:r>
            <a:r>
              <a:rPr lang="en-NZ" dirty="0" err="1"/>
              <a:t>str.strip</a:t>
            </a:r>
            <a:r>
              <a:rPr lang="en-NZ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7EE21-F36E-90B4-FC18-C3F3CEA6B1D8}"/>
              </a:ext>
            </a:extLst>
          </p:cNvPr>
          <p:cNvSpPr txBox="1"/>
          <p:nvPr/>
        </p:nvSpPr>
        <p:spPr>
          <a:xfrm>
            <a:off x="329372" y="4786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number_of_fires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number_of_fires</a:t>
            </a:r>
            <a:r>
              <a:rPr lang="en-US" dirty="0"/>
              <a:t>'].</a:t>
            </a:r>
            <a:r>
              <a:rPr lang="en-US" dirty="0" err="1"/>
              <a:t>str.strip</a:t>
            </a:r>
            <a:r>
              <a:rPr lang="en-US" dirty="0"/>
              <a:t>(" Fires")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AA4D5-81B9-C6D6-E653-3E1D114BD522}"/>
              </a:ext>
            </a:extLst>
          </p:cNvPr>
          <p:cNvSpPr txBox="1"/>
          <p:nvPr/>
        </p:nvSpPr>
        <p:spPr>
          <a:xfrm>
            <a:off x="368024" y="5431875"/>
            <a:ext cx="1151917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b="1" dirty="0"/>
              <a:t>But we also have to tell pandas that this is not a string anymore </a:t>
            </a:r>
          </a:p>
          <a:p>
            <a:pPr>
              <a:lnSpc>
                <a:spcPct val="150000"/>
              </a:lnSpc>
            </a:pPr>
            <a:r>
              <a:rPr lang="en-NZ" dirty="0" err="1"/>
              <a:t>df</a:t>
            </a:r>
            <a:r>
              <a:rPr lang="en-NZ" dirty="0"/>
              <a:t>['</a:t>
            </a:r>
            <a:r>
              <a:rPr lang="en-NZ" dirty="0" err="1"/>
              <a:t>number_of_fires</a:t>
            </a:r>
            <a:r>
              <a:rPr lang="en-NZ" dirty="0"/>
              <a:t>'] = </a:t>
            </a:r>
            <a:r>
              <a:rPr lang="en-NZ" dirty="0" err="1"/>
              <a:t>df</a:t>
            </a:r>
            <a:r>
              <a:rPr lang="en-NZ" dirty="0"/>
              <a:t>['</a:t>
            </a:r>
            <a:r>
              <a:rPr lang="en-NZ" dirty="0" err="1"/>
              <a:t>number_of_fires</a:t>
            </a:r>
            <a:r>
              <a:rPr lang="en-NZ" dirty="0"/>
              <a:t>'].</a:t>
            </a:r>
            <a:r>
              <a:rPr lang="en-NZ" dirty="0" err="1"/>
              <a:t>astype</a:t>
            </a:r>
            <a:r>
              <a:rPr lang="en-NZ" dirty="0"/>
              <a:t>(int)  </a:t>
            </a:r>
            <a:r>
              <a:rPr lang="en-NZ" b="1" dirty="0"/>
              <a:t>but crashes – still have some non-numeric values in column?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6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ED32B-A399-4C07-9362-DA73567D1862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Missing Data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CE0A074-7B29-9756-70EB-50B6C6A0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1" y="893692"/>
            <a:ext cx="29210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A2152-736C-3D3E-5449-B294F13201CE}"/>
              </a:ext>
            </a:extLst>
          </p:cNvPr>
          <p:cNvSpPr txBox="1"/>
          <p:nvPr/>
        </p:nvSpPr>
        <p:spPr>
          <a:xfrm>
            <a:off x="3700117" y="775482"/>
            <a:ext cx="793805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1800" b="1" dirty="0">
                <a:effectLst/>
              </a:rPr>
              <a:t>We can remove Null or </a:t>
            </a:r>
            <a:r>
              <a:rPr lang="en-NZ" sz="1800" b="1" dirty="0" err="1">
                <a:effectLst/>
              </a:rPr>
              <a:t>NaN</a:t>
            </a:r>
            <a:r>
              <a:rPr lang="en-NZ" sz="1800" b="1" dirty="0">
                <a:effectLst/>
              </a:rPr>
              <a:t> (not a number) values by  dropping rows with </a:t>
            </a:r>
            <a:r>
              <a:rPr lang="en-NZ" sz="1800" b="1" dirty="0" err="1">
                <a:effectLst/>
              </a:rPr>
              <a:t>NaN</a:t>
            </a:r>
            <a:r>
              <a:rPr lang="en-NZ" sz="1800" b="1" dirty="0">
                <a:effectLst/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NZ" sz="1800" b="1" dirty="0">
                <a:effectLst/>
              </a:rPr>
              <a:t> </a:t>
            </a:r>
            <a:r>
              <a:rPr lang="en-NZ" sz="1800" dirty="0" err="1">
                <a:effectLst/>
              </a:rPr>
              <a:t>df</a:t>
            </a:r>
            <a:r>
              <a:rPr lang="en-NZ" sz="1800" dirty="0">
                <a:effectLst/>
              </a:rPr>
              <a:t> = </a:t>
            </a:r>
            <a:r>
              <a:rPr lang="en-NZ" sz="1800" dirty="0" err="1">
                <a:effectLst/>
              </a:rPr>
              <a:t>df.dropna</a:t>
            </a:r>
            <a:r>
              <a:rPr lang="en-NZ" sz="1800" dirty="0">
                <a:effectLst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NZ" sz="1800" dirty="0" err="1">
                <a:effectLst/>
              </a:rPr>
              <a:t>df</a:t>
            </a:r>
            <a:r>
              <a:rPr lang="en-NZ" sz="1800" dirty="0">
                <a:effectLst/>
              </a:rPr>
              <a:t> = </a:t>
            </a:r>
            <a:r>
              <a:rPr lang="en-NZ" sz="1800" dirty="0" err="1">
                <a:effectLst/>
              </a:rPr>
              <a:t>df.reset_index</a:t>
            </a:r>
            <a:r>
              <a:rPr lang="en-NZ" sz="1800" dirty="0">
                <a:effectLst/>
              </a:rPr>
              <a:t>()                        </a:t>
            </a:r>
            <a:r>
              <a:rPr lang="en-NZ" sz="1800" dirty="0">
                <a:solidFill>
                  <a:srgbClr val="FF0000"/>
                </a:solidFill>
                <a:effectLst/>
              </a:rPr>
              <a:t>resets row indices in case any rows were dropped </a:t>
            </a:r>
            <a:endParaRPr lang="en-NZ" dirty="0">
              <a:solidFill>
                <a:srgbClr val="FF0000"/>
              </a:solidFill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D85677-EE94-EED7-8376-60313B4B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865" y="2885343"/>
            <a:ext cx="37211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F15DE3-2CE1-E326-672E-42D60CED7662}"/>
              </a:ext>
            </a:extLst>
          </p:cNvPr>
          <p:cNvSpPr txBox="1"/>
          <p:nvPr/>
        </p:nvSpPr>
        <p:spPr>
          <a:xfrm>
            <a:off x="6514137" y="3292637"/>
            <a:ext cx="11802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dirty="0">
                <a:solidFill>
                  <a:srgbClr val="FF0000"/>
                </a:solidFill>
              </a:rPr>
              <a:t>Note that the count has dropped from </a:t>
            </a:r>
            <a:r>
              <a:rPr lang="en-NZ" sz="1600" dirty="0">
                <a:solidFill>
                  <a:srgbClr val="FF0000"/>
                </a:solidFill>
                <a:effectLst/>
              </a:rPr>
              <a:t> 6454</a:t>
            </a:r>
            <a:endParaRPr lang="en-US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AF48E6-71B6-69FB-4F84-D53D0167A798}"/>
              </a:ext>
            </a:extLst>
          </p:cNvPr>
          <p:cNvSpPr/>
          <p:nvPr/>
        </p:nvSpPr>
        <p:spPr>
          <a:xfrm>
            <a:off x="7926741" y="3847174"/>
            <a:ext cx="3219183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F0F41C-5A81-EB09-8486-87B78A8B5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3374" y="2832653"/>
            <a:ext cx="6708913" cy="40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5E3DAB-BB14-00B9-EBE9-F2DA1CCA48B1}"/>
              </a:ext>
            </a:extLst>
          </p:cNvPr>
          <p:cNvSpPr txBox="1"/>
          <p:nvPr/>
        </p:nvSpPr>
        <p:spPr>
          <a:xfrm>
            <a:off x="331304" y="281276"/>
            <a:ext cx="6096000" cy="3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What do we do with </a:t>
            </a:r>
            <a:r>
              <a:rPr lang="en-NZ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missing data?</a:t>
            </a:r>
            <a:endParaRPr lang="en-NZ" sz="18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55972-4D94-F6BD-69A6-A94BF251880E}"/>
              </a:ext>
            </a:extLst>
          </p:cNvPr>
          <p:cNvSpPr txBox="1"/>
          <p:nvPr/>
        </p:nvSpPr>
        <p:spPr>
          <a:xfrm>
            <a:off x="702365" y="888760"/>
            <a:ext cx="82561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b="1" dirty="0"/>
              <a:t>Remove the rows, as above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b="1" dirty="0"/>
              <a:t>Replace them (impute) with some arbitrary number (e.g. 0 or the  average)</a:t>
            </a:r>
          </a:p>
          <a:p>
            <a:pPr>
              <a:lnSpc>
                <a:spcPct val="150000"/>
              </a:lnSpc>
            </a:pPr>
            <a:r>
              <a:rPr lang="en-NZ" dirty="0"/>
              <a:t>		</a:t>
            </a:r>
            <a:r>
              <a:rPr lang="en-NZ" dirty="0" err="1"/>
              <a:t>df</a:t>
            </a:r>
            <a:r>
              <a:rPr lang="en-NZ" dirty="0"/>
              <a:t>= </a:t>
            </a:r>
            <a:r>
              <a:rPr lang="en-NZ" dirty="0" err="1"/>
              <a:t>df.fillna</a:t>
            </a:r>
            <a:r>
              <a:rPr lang="en-NZ" dirty="0"/>
              <a:t>(0) 	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+mj-lt"/>
              </a:rPr>
              <a:t>		</a:t>
            </a:r>
            <a:r>
              <a:rPr lang="en-NZ" dirty="0" err="1"/>
              <a:t>df</a:t>
            </a:r>
            <a:r>
              <a:rPr lang="en-NZ" dirty="0"/>
              <a:t> = </a:t>
            </a:r>
            <a:r>
              <a:rPr lang="en-NZ" dirty="0" err="1"/>
              <a:t>df.fillna</a:t>
            </a:r>
            <a:r>
              <a:rPr lang="en-NZ" dirty="0"/>
              <a:t>(</a:t>
            </a:r>
            <a:r>
              <a:rPr lang="en-NZ" dirty="0" err="1"/>
              <a:t>df.mean</a:t>
            </a:r>
            <a:r>
              <a:rPr lang="en-NZ" dirty="0"/>
              <a:t>())</a:t>
            </a:r>
            <a:r>
              <a:rPr lang="en-NZ" b="1" dirty="0"/>
              <a:t>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91D4A-DD02-9A98-3F9B-61C5DC12A99D}"/>
              </a:ext>
            </a:extLst>
          </p:cNvPr>
          <p:cNvSpPr txBox="1"/>
          <p:nvPr/>
        </p:nvSpPr>
        <p:spPr>
          <a:xfrm>
            <a:off x="609600" y="2721302"/>
            <a:ext cx="850789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b="1" dirty="0">
                <a:effectLst/>
              </a:rPr>
              <a:t>Forward Fill (</a:t>
            </a:r>
            <a:r>
              <a:rPr lang="en-NZ" sz="1800" dirty="0" err="1">
                <a:effectLst/>
              </a:rPr>
              <a:t>ffill</a:t>
            </a:r>
            <a:r>
              <a:rPr lang="en-NZ" sz="1800" b="1" dirty="0">
                <a:effectLst/>
              </a:rPr>
              <a:t>) or Back Fill (</a:t>
            </a:r>
            <a:r>
              <a:rPr lang="en-NZ" dirty="0" err="1"/>
              <a:t>b</a:t>
            </a:r>
            <a:r>
              <a:rPr lang="en-NZ" sz="1800" dirty="0" err="1">
                <a:effectLst/>
              </a:rPr>
              <a:t>fill</a:t>
            </a:r>
            <a:r>
              <a:rPr lang="en-NZ" sz="1800" b="1" dirty="0">
                <a:effectLst/>
              </a:rPr>
              <a:t>). </a:t>
            </a:r>
          </a:p>
          <a:p>
            <a:pPr lvl="1">
              <a:lnSpc>
                <a:spcPct val="150000"/>
              </a:lnSpc>
            </a:pPr>
            <a:r>
              <a:rPr lang="en-NZ" dirty="0" err="1"/>
              <a:t>f</a:t>
            </a:r>
            <a:r>
              <a:rPr lang="en-NZ" dirty="0" err="1">
                <a:effectLst/>
              </a:rPr>
              <a:t>fill</a:t>
            </a:r>
            <a:r>
              <a:rPr lang="en-NZ" dirty="0">
                <a:effectLst/>
              </a:rPr>
              <a:t> propagates the last observed non-null value forward until…</a:t>
            </a:r>
            <a:endParaRPr lang="en-NZ" dirty="0"/>
          </a:p>
          <a:p>
            <a:pPr>
              <a:lnSpc>
                <a:spcPct val="150000"/>
              </a:lnSpc>
            </a:pPr>
            <a:r>
              <a:rPr lang="en-NZ" dirty="0"/>
              <a:t>        </a:t>
            </a:r>
            <a:r>
              <a:rPr lang="en-NZ" dirty="0" err="1"/>
              <a:t>b</a:t>
            </a:r>
            <a:r>
              <a:rPr lang="en-NZ" sz="1800" dirty="0" err="1">
                <a:effectLst/>
              </a:rPr>
              <a:t>fill</a:t>
            </a:r>
            <a:r>
              <a:rPr lang="en-NZ" sz="1800" dirty="0">
                <a:effectLst/>
              </a:rPr>
              <a:t> propagates the first observed non-null value backward until... </a:t>
            </a:r>
          </a:p>
          <a:p>
            <a:pPr>
              <a:lnSpc>
                <a:spcPct val="150000"/>
              </a:lnSpc>
            </a:pPr>
            <a:r>
              <a:rPr lang="en-NZ" sz="1800" dirty="0">
                <a:effectLst/>
              </a:rPr>
              <a:t>        another non-null value is met.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DBE9-10AA-0FB9-B643-0DCBC32B1D62}"/>
              </a:ext>
            </a:extLst>
          </p:cNvPr>
          <p:cNvSpPr txBox="1"/>
          <p:nvPr/>
        </p:nvSpPr>
        <p:spPr>
          <a:xfrm>
            <a:off x="609600" y="4752627"/>
            <a:ext cx="834887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b="1" dirty="0"/>
              <a:t>Impute the missing data using machine learning to estimate what these should be </a:t>
            </a:r>
            <a:endParaRPr lang="en-NZ" sz="18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0054A-5F7A-AF90-8934-B9EE80F7FACD}"/>
              </a:ext>
            </a:extLst>
          </p:cNvPr>
          <p:cNvSpPr/>
          <p:nvPr/>
        </p:nvSpPr>
        <p:spPr>
          <a:xfrm>
            <a:off x="326334" y="1378226"/>
            <a:ext cx="8632136" cy="412142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6EAA6-80E1-5590-E3ED-DA2CA82DF055}"/>
              </a:ext>
            </a:extLst>
          </p:cNvPr>
          <p:cNvSpPr txBox="1"/>
          <p:nvPr/>
        </p:nvSpPr>
        <p:spPr>
          <a:xfrm>
            <a:off x="9117496" y="1129012"/>
            <a:ext cx="2372140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  <a:latin typeface="Google Sans"/>
              </a:rPr>
              <a:t>But bear in mind that the values are probably wrong.  These are handy if the other columns contain useful data and you don’t want to discard the whole row – each of these methods will leave us with all 6454 entries</a:t>
            </a:r>
            <a:r>
              <a:rPr lang="en-NZ" b="1" i="0" dirty="0">
                <a:solidFill>
                  <a:srgbClr val="FF0000"/>
                </a:solidFill>
                <a:effectLst/>
                <a:latin typeface="Google Sans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01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CA6D5-9A14-A169-D16D-8051834A0A56}"/>
              </a:ext>
            </a:extLst>
          </p:cNvPr>
          <p:cNvSpPr txBox="1"/>
          <p:nvPr/>
        </p:nvSpPr>
        <p:spPr>
          <a:xfrm>
            <a:off x="477078" y="279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Modifying the contents of the </a:t>
            </a:r>
            <a:r>
              <a:rPr lang="en-NZ" i="1" kern="100" dirty="0" err="1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NZ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B3A10F-5ED1-63B9-4A3E-FF692336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986232"/>
            <a:ext cx="7772400" cy="4600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7A440-1CE2-1081-C657-851F8C589565}"/>
              </a:ext>
            </a:extLst>
          </p:cNvPr>
          <p:cNvSpPr txBox="1"/>
          <p:nvPr/>
        </p:nvSpPr>
        <p:spPr>
          <a:xfrm>
            <a:off x="8342240" y="2490311"/>
            <a:ext cx="3597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If you don’t want the annoying, and not very helpful, warnings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81EEA-8BF3-070F-62BB-8086BEA98C85}"/>
              </a:ext>
            </a:extLst>
          </p:cNvPr>
          <p:cNvSpPr txBox="1"/>
          <p:nvPr/>
        </p:nvSpPr>
        <p:spPr>
          <a:xfrm>
            <a:off x="8342240" y="3244334"/>
            <a:ext cx="359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Defining a dictionary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1A050-52D6-2BA4-B39A-DDE0337002D5}"/>
              </a:ext>
            </a:extLst>
          </p:cNvPr>
          <p:cNvSpPr txBox="1"/>
          <p:nvPr/>
        </p:nvSpPr>
        <p:spPr>
          <a:xfrm>
            <a:off x="8342241" y="4044523"/>
            <a:ext cx="3465446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Changing the values in the column by mapping the dictionary</a:t>
            </a:r>
          </a:p>
          <a:p>
            <a:endParaRPr lang="en-NZ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/>
              <a:t>This can be very useful for other tasks, such as conditional statements – instead of </a:t>
            </a:r>
          </a:p>
          <a:p>
            <a:pPr>
              <a:lnSpc>
                <a:spcPct val="150000"/>
              </a:lnSpc>
            </a:pPr>
            <a:r>
              <a:rPr lang="en-US" dirty="0"/>
              <a:t>if something == </a:t>
            </a:r>
            <a:r>
              <a:rPr lang="en-US" dirty="0" err="1"/>
              <a:t>the_other</a:t>
            </a:r>
            <a:r>
              <a:rPr lang="en-US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6EF52-F7A7-28BD-662F-60E3D24C4C4C}"/>
              </a:ext>
            </a:extLst>
          </p:cNvPr>
          <p:cNvSpPr txBox="1"/>
          <p:nvPr/>
        </p:nvSpPr>
        <p:spPr>
          <a:xfrm>
            <a:off x="622852" y="759341"/>
            <a:ext cx="547314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 well as mathematical operations and converting strings to numbers, we can, for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585" y="177875"/>
            <a:ext cx="2088649" cy="494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Arial Rounded MT Bold" charset="0"/>
                <a:ea typeface="Arial Rounded MT Bold" charset="0"/>
                <a:cs typeface="Arial Rounded MT Bold" charset="0"/>
              </a:rPr>
              <a:t>Data Wrangling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585" y="855440"/>
            <a:ext cx="11074842" cy="317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ea typeface="Arial Rounded MT Bold" charset="0"/>
                <a:cs typeface="Arial Rounded MT Bold" charset="0"/>
              </a:rPr>
              <a:t>In this section, we will learn to ‘wrangle’ raw data. Why do we need to do this?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To transform the data into a format that is more usable and easier to analyse</a:t>
            </a:r>
            <a:endParaRPr lang="en-US" sz="2000" b="1" dirty="0">
              <a:ea typeface="Arial Rounded MT Bold" charset="0"/>
              <a:cs typeface="Arial Rounded MT Bold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Arial Rounded MT Bold" charset="0"/>
                <a:cs typeface="Arial Rounded MT Bold" charset="0"/>
              </a:rPr>
              <a:t>To clean and remove errors, e.g. entries which are just plain wrong and/or can cause a crash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Arial Rounded MT Bold" charset="0"/>
                <a:cs typeface="Arial Rounded MT Bold" charset="0"/>
              </a:rPr>
              <a:t>To allow the combination with other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Arial Rounded MT Bold" charset="0"/>
                <a:cs typeface="Arial Rounded MT Bold" charset="0"/>
              </a:rPr>
              <a:t>To visualize the data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7" name="Picture 6" descr="A diagram of a cleaning process&#10;&#10;AI-generated content may be incorrect.">
            <a:extLst>
              <a:ext uri="{FF2B5EF4-FFF2-40B4-BE49-F238E27FC236}">
                <a16:creationId xmlns:a16="http://schemas.microsoft.com/office/drawing/2014/main" id="{FD5830FF-A4BD-498E-2403-D054CDB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8" y="3295900"/>
            <a:ext cx="8023224" cy="32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price and brand&#10;&#10;AI-generated content may be incorrect.">
            <a:extLst>
              <a:ext uri="{FF2B5EF4-FFF2-40B4-BE49-F238E27FC236}">
                <a16:creationId xmlns:a16="http://schemas.microsoft.com/office/drawing/2014/main" id="{EA94128B-9316-B3A8-D6F3-8D535340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85" y="1113183"/>
            <a:ext cx="4022207" cy="2315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D14E8-8E06-E2BF-3EF3-7551C25622E2}"/>
              </a:ext>
            </a:extLst>
          </p:cNvPr>
          <p:cNvSpPr txBox="1"/>
          <p:nvPr/>
        </p:nvSpPr>
        <p:spPr>
          <a:xfrm>
            <a:off x="331304" y="281276"/>
            <a:ext cx="6096000" cy="3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18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Groupin</a:t>
            </a:r>
            <a:r>
              <a:rPr lang="en-NZ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g D</a:t>
            </a:r>
            <a:r>
              <a:rPr lang="en-NZ" sz="18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ata</a:t>
            </a:r>
          </a:p>
        </p:txBody>
      </p:sp>
      <p:pic>
        <p:nvPicPr>
          <p:cNvPr id="6" name="Picture 5" descr="A screenshot of a data&#10;&#10;AI-generated content may be incorrect.">
            <a:extLst>
              <a:ext uri="{FF2B5EF4-FFF2-40B4-BE49-F238E27FC236}">
                <a16:creationId xmlns:a16="http://schemas.microsoft.com/office/drawing/2014/main" id="{BE435E9C-8A56-0C39-D0DD-01CEE039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" y="841513"/>
            <a:ext cx="48133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7A7584-9153-B3CD-CC6B-DE500414E570}"/>
              </a:ext>
            </a:extLst>
          </p:cNvPr>
          <p:cNvSpPr txBox="1"/>
          <p:nvPr/>
        </p:nvSpPr>
        <p:spPr>
          <a:xfrm>
            <a:off x="437320" y="3932250"/>
            <a:ext cx="481329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/>
              <a:t>Using </a:t>
            </a:r>
            <a:r>
              <a:rPr lang="en-NZ" dirty="0" err="1"/>
              <a:t>groupby</a:t>
            </a:r>
            <a:r>
              <a:rPr lang="en-NZ" b="1" dirty="0"/>
              <a:t> – note that this is counting the number of entries (rows for each state),  not the number of times a fire has been recorded, which we can do with..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1CE17-CDF7-B376-730B-90B93C127CB3}"/>
              </a:ext>
            </a:extLst>
          </p:cNvPr>
          <p:cNvSpPr txBox="1"/>
          <p:nvPr/>
        </p:nvSpPr>
        <p:spPr>
          <a:xfrm>
            <a:off x="437320" y="60164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Other aggregation functions are  </a:t>
            </a:r>
            <a:r>
              <a:rPr lang="en-US" dirty="0"/>
              <a:t>min ,max , mean, std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5F81E3-2DEC-4FFB-A850-31CFE35D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92" y="877956"/>
            <a:ext cx="6268003" cy="3127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C648EB-4738-5C73-0A63-A80BD5A1A567}"/>
              </a:ext>
            </a:extLst>
          </p:cNvPr>
          <p:cNvSpPr txBox="1"/>
          <p:nvPr/>
        </p:nvSpPr>
        <p:spPr>
          <a:xfrm>
            <a:off x="6096000" y="4419880"/>
            <a:ext cx="547314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  <a:latin typeface="Google Sans"/>
              </a:rPr>
              <a:t>Summing the number of fires per month highlights a problem – the </a:t>
            </a:r>
            <a:r>
              <a:rPr lang="en-NZ" dirty="0" err="1">
                <a:solidFill>
                  <a:srgbClr val="FF0000"/>
                </a:solidFill>
                <a:latin typeface="Google Sans"/>
              </a:rPr>
              <a:t>number_of_fires</a:t>
            </a:r>
            <a:r>
              <a:rPr lang="en-NZ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NZ" b="1" dirty="0">
                <a:solidFill>
                  <a:srgbClr val="FF0000"/>
                </a:solidFill>
                <a:latin typeface="Google Sans"/>
              </a:rPr>
              <a:t>column is considered to comprise strings (a hangover from </a:t>
            </a:r>
            <a:r>
              <a:rPr lang="en-NZ" dirty="0">
                <a:solidFill>
                  <a:srgbClr val="FF0000"/>
                </a:solidFill>
                <a:latin typeface="Google Sans"/>
              </a:rPr>
              <a:t>0 Fires</a:t>
            </a:r>
            <a:r>
              <a:rPr lang="en-NZ" b="1" dirty="0">
                <a:solidFill>
                  <a:srgbClr val="FF0000"/>
                </a:solidFill>
                <a:latin typeface="Google Sans"/>
              </a:rPr>
              <a:t>) and so pandas is summing them accordingly.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5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7C3C2A5-F8EA-E91A-504A-7F68FC2C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4" y="330355"/>
            <a:ext cx="7023100" cy="504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CD82A-424D-89A8-6E4B-B74CC360E247}"/>
              </a:ext>
            </a:extLst>
          </p:cNvPr>
          <p:cNvSpPr txBox="1"/>
          <p:nvPr/>
        </p:nvSpPr>
        <p:spPr>
          <a:xfrm>
            <a:off x="7251427" y="330355"/>
            <a:ext cx="4490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However, this crashes when using </a:t>
            </a:r>
            <a:r>
              <a:rPr lang="en-US" dirty="0" err="1">
                <a:solidFill>
                  <a:srgbClr val="FF0000"/>
                </a:solidFill>
              </a:rPr>
              <a:t>astype</a:t>
            </a:r>
            <a:r>
              <a:rPr lang="en-US" dirty="0">
                <a:solidFill>
                  <a:srgbClr val="FF0000"/>
                </a:solidFill>
              </a:rPr>
              <a:t>(int) </a:t>
            </a:r>
            <a:r>
              <a:rPr lang="en-US" b="1" dirty="0">
                <a:solidFill>
                  <a:srgbClr val="FF0000"/>
                </a:solidFill>
              </a:rPr>
              <a:t>- I found that the </a:t>
            </a:r>
            <a:r>
              <a:rPr lang="en-NZ" dirty="0" err="1">
                <a:solidFill>
                  <a:srgbClr val="FF0000"/>
                </a:solidFill>
                <a:latin typeface="Google Sans"/>
              </a:rPr>
              <a:t>number_of_fires</a:t>
            </a:r>
            <a:r>
              <a:rPr lang="en-NZ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NZ" b="1" dirty="0">
                <a:solidFill>
                  <a:srgbClr val="FF0000"/>
                </a:solidFill>
                <a:latin typeface="Google Sans"/>
              </a:rPr>
              <a:t>is not an integer, but a float</a:t>
            </a:r>
            <a:r>
              <a:rPr lang="en-US" b="1" dirty="0">
                <a:solidFill>
                  <a:srgbClr val="FF0000"/>
                </a:solidFill>
              </a:rPr>
              <a:t>. </a:t>
            </a:r>
            <a:endParaRPr lang="en-US" b="1" dirty="0"/>
          </a:p>
          <a:p>
            <a:pPr algn="just">
              <a:lnSpc>
                <a:spcPct val="150000"/>
              </a:lnSpc>
            </a:pP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E5124-9352-2A79-C5A2-D76E3632D3F3}"/>
              </a:ext>
            </a:extLst>
          </p:cNvPr>
          <p:cNvSpPr txBox="1"/>
          <p:nvPr/>
        </p:nvSpPr>
        <p:spPr>
          <a:xfrm>
            <a:off x="133074" y="5536546"/>
            <a:ext cx="882539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Note also that the months are in alphabetical order, which we’ll change next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59E25-C0F9-4D88-8B46-F8F4747B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52" y="2479480"/>
            <a:ext cx="5676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4E2167-88A8-B301-7C63-73C62F94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8" y="205409"/>
            <a:ext cx="5698202" cy="62351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E0BAB6-39F5-5D1C-5E4F-7E24D0269A7C}"/>
              </a:ext>
            </a:extLst>
          </p:cNvPr>
          <p:cNvSpPr/>
          <p:nvPr/>
        </p:nvSpPr>
        <p:spPr>
          <a:xfrm>
            <a:off x="525117" y="3429000"/>
            <a:ext cx="4338431" cy="3611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4E2EB-F207-4074-43F1-417F0C0F9227}"/>
              </a:ext>
            </a:extLst>
          </p:cNvPr>
          <p:cNvSpPr txBox="1"/>
          <p:nvPr/>
        </p:nvSpPr>
        <p:spPr>
          <a:xfrm>
            <a:off x="4932409" y="3124201"/>
            <a:ext cx="109472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  <a:latin typeface="Google Sans"/>
              </a:rPr>
              <a:t>This wasn’t obvious in the unsorted version</a:t>
            </a:r>
            <a:endParaRPr lang="en-US" b="1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40084D-D41F-7E48-67B2-2736C1C0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92" y="205409"/>
            <a:ext cx="4419600" cy="393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487E2E-8F18-1882-A2F6-6CF7B371AF1D}"/>
              </a:ext>
            </a:extLst>
          </p:cNvPr>
          <p:cNvSpPr txBox="1"/>
          <p:nvPr/>
        </p:nvSpPr>
        <p:spPr>
          <a:xfrm>
            <a:off x="6407192" y="5263273"/>
            <a:ext cx="5115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df.groupby</a:t>
            </a:r>
            <a:r>
              <a:rPr lang="en-US" dirty="0"/>
              <a:t>(['</a:t>
            </a:r>
            <a:r>
              <a:rPr lang="en-US" dirty="0" err="1"/>
              <a:t>state','month</a:t>
            </a:r>
            <a:r>
              <a:rPr lang="en-US" dirty="0"/>
              <a:t>']).</a:t>
            </a:r>
            <a:r>
              <a:rPr lang="en-US" dirty="0" err="1"/>
              <a:t>agg</a:t>
            </a:r>
            <a:r>
              <a:rPr lang="en-US" dirty="0"/>
              <a:t>({'</a:t>
            </a:r>
            <a:r>
              <a:rPr lang="en-US" dirty="0" err="1"/>
              <a:t>number_of_fires</a:t>
            </a:r>
            <a:r>
              <a:rPr lang="en-US" dirty="0"/>
              <a:t>': ['</a:t>
            </a:r>
            <a:r>
              <a:rPr lang="en-US" dirty="0" err="1"/>
              <a:t>sum','min</a:t>
            </a:r>
            <a:r>
              <a:rPr lang="en-US" dirty="0"/>
              <a:t>', '</a:t>
            </a:r>
            <a:r>
              <a:rPr lang="en-US" dirty="0" err="1"/>
              <a:t>max','mean','std</a:t>
            </a:r>
            <a:r>
              <a:rPr lang="en-US" dirty="0"/>
              <a:t>']})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EB3A4-498A-6DFE-268B-A385FB77E563}"/>
              </a:ext>
            </a:extLst>
          </p:cNvPr>
          <p:cNvSpPr txBox="1"/>
          <p:nvPr/>
        </p:nvSpPr>
        <p:spPr>
          <a:xfrm>
            <a:off x="6499957" y="4748905"/>
            <a:ext cx="271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See what this does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D3944-4CF6-05FF-4870-BDD00B492884}"/>
              </a:ext>
            </a:extLst>
          </p:cNvPr>
          <p:cNvSpPr txBox="1"/>
          <p:nvPr/>
        </p:nvSpPr>
        <p:spPr>
          <a:xfrm>
            <a:off x="331304" y="281276"/>
            <a:ext cx="6096000" cy="3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Look at the distributions</a:t>
            </a:r>
            <a:endParaRPr lang="en-NZ" sz="18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DB49-D70B-E343-F6BD-52C5544B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1304" y="898786"/>
            <a:ext cx="4813300" cy="344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01353-DB28-8CE8-0F66-1F4C45CFF558}"/>
              </a:ext>
            </a:extLst>
          </p:cNvPr>
          <p:cNvSpPr txBox="1"/>
          <p:nvPr/>
        </p:nvSpPr>
        <p:spPr>
          <a:xfrm>
            <a:off x="5446645" y="690131"/>
            <a:ext cx="582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rgbClr val="FF0000"/>
                </a:solidFill>
              </a:rPr>
              <a:t>Bar plot crashes because of the </a:t>
            </a:r>
            <a:r>
              <a:rPr lang="en-NZ" dirty="0" err="1">
                <a:solidFill>
                  <a:srgbClr val="FF0000"/>
                </a:solidFill>
              </a:rPr>
              <a:t>MultiIndex</a:t>
            </a:r>
            <a:r>
              <a:rPr lang="en-NZ" b="1" dirty="0">
                <a:solidFill>
                  <a:srgbClr val="FF0000"/>
                </a:solidFill>
              </a:rPr>
              <a:t> format generated by </a:t>
            </a:r>
            <a:r>
              <a:rPr lang="en-NZ" dirty="0" err="1">
                <a:solidFill>
                  <a:srgbClr val="FF0000"/>
                </a:solidFill>
              </a:rPr>
              <a:t>groupby</a:t>
            </a:r>
            <a:r>
              <a:rPr lang="en-NZ" b="1" dirty="0">
                <a:solidFill>
                  <a:srgbClr val="FF0000"/>
                </a:solidFill>
              </a:rPr>
              <a:t>  means it can’t find </a:t>
            </a:r>
            <a:r>
              <a:rPr lang="en-NZ" dirty="0">
                <a:solidFill>
                  <a:srgbClr val="FF0000"/>
                </a:solidFill>
              </a:rPr>
              <a:t>month </a:t>
            </a:r>
            <a:r>
              <a:rPr lang="en-NZ" b="1" dirty="0">
                <a:solidFill>
                  <a:srgbClr val="FF0000"/>
                </a:solidFill>
              </a:rPr>
              <a:t>or</a:t>
            </a:r>
            <a:r>
              <a:rPr lang="en-NZ" dirty="0">
                <a:solidFill>
                  <a:srgbClr val="FF0000"/>
                </a:solidFill>
              </a:rPr>
              <a:t> mean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5655A-9CCD-F698-8996-4B256E8C0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45" y="1471552"/>
            <a:ext cx="5829300" cy="334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EDA8CE-00D8-5C19-A719-BDAD86D2FAE7}"/>
              </a:ext>
            </a:extLst>
          </p:cNvPr>
          <p:cNvSpPr txBox="1"/>
          <p:nvPr/>
        </p:nvSpPr>
        <p:spPr>
          <a:xfrm>
            <a:off x="457200" y="5280856"/>
            <a:ext cx="112776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mons2 = </a:t>
            </a:r>
            <a:r>
              <a:rPr lang="en-US" dirty="0" err="1"/>
              <a:t>mons.droplevel</a:t>
            </a:r>
            <a:r>
              <a:rPr lang="en-US" dirty="0"/>
              <a:t>(level=0,axis=1)      </a:t>
            </a:r>
            <a:r>
              <a:rPr lang="en-US" b="1" dirty="0">
                <a:solidFill>
                  <a:srgbClr val="FF0000"/>
                </a:solidFill>
              </a:rPr>
              <a:t>drops the first level heading (</a:t>
            </a:r>
            <a:r>
              <a:rPr lang="en-US" dirty="0">
                <a:solidFill>
                  <a:srgbClr val="FF0000"/>
                </a:solidFill>
              </a:rPr>
              <a:t>axis = 1, </a:t>
            </a:r>
            <a:r>
              <a:rPr lang="en-US" b="1" dirty="0">
                <a:solidFill>
                  <a:srgbClr val="FF0000"/>
                </a:solidFill>
              </a:rPr>
              <a:t>horizontally along the columns)   </a:t>
            </a:r>
          </a:p>
          <a:p>
            <a:pPr>
              <a:lnSpc>
                <a:spcPct val="150000"/>
              </a:lnSpc>
            </a:pPr>
            <a:r>
              <a:rPr lang="en-US" dirty="0"/>
              <a:t>mons2.insert(0, 'month', </a:t>
            </a:r>
            <a:r>
              <a:rPr lang="en-US" dirty="0" err="1"/>
              <a:t>mons.index</a:t>
            </a:r>
            <a:r>
              <a:rPr lang="en-US" dirty="0"/>
              <a:t>)          </a:t>
            </a:r>
            <a:r>
              <a:rPr lang="en-US" b="1" dirty="0">
                <a:solidFill>
                  <a:srgbClr val="FF0000"/>
                </a:solidFill>
              </a:rPr>
              <a:t>uses the index column from the DF as the first column ‘</a:t>
            </a:r>
            <a:r>
              <a:rPr lang="en-US" dirty="0">
                <a:solidFill>
                  <a:srgbClr val="FF0000"/>
                </a:solidFill>
              </a:rPr>
              <a:t>month’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mons.index.names</a:t>
            </a:r>
            <a:r>
              <a:rPr lang="en-US" dirty="0"/>
              <a:t> = ['index’]                         </a:t>
            </a:r>
            <a:r>
              <a:rPr lang="en-US" b="1" dirty="0">
                <a:solidFill>
                  <a:srgbClr val="FF0000"/>
                </a:solidFill>
              </a:rPr>
              <a:t>renames the index – although not recognised, it’ll still complain</a:t>
            </a:r>
          </a:p>
        </p:txBody>
      </p:sp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EE43736-DD9F-E3C2-799D-E44DC43B4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56" y="4386201"/>
            <a:ext cx="3759200" cy="8509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C304A-ED8E-5C1E-99BA-C7DF9E7AAEE1}"/>
              </a:ext>
            </a:extLst>
          </p:cNvPr>
          <p:cNvCxnSpPr/>
          <p:nvPr/>
        </p:nvCxnSpPr>
        <p:spPr>
          <a:xfrm>
            <a:off x="755374" y="4611757"/>
            <a:ext cx="13252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9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FF94A88-1535-2756-3C30-E5CD4DA7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3" y="218660"/>
            <a:ext cx="7658100" cy="2771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4BB01-2C80-BE71-48BA-9EF7B0ED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213" y="3054813"/>
            <a:ext cx="59436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7391-F5D6-701B-130E-482874662751}"/>
              </a:ext>
            </a:extLst>
          </p:cNvPr>
          <p:cNvSpPr txBox="1"/>
          <p:nvPr/>
        </p:nvSpPr>
        <p:spPr>
          <a:xfrm>
            <a:off x="6289812" y="364855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barplot</a:t>
            </a:r>
            <a:r>
              <a:rPr lang="en-US" sz="1600" dirty="0"/>
              <a:t>(mons2,'month','sum','Month','Total number of fires',90)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83C04-C488-2419-54F4-97AEAD776123}"/>
              </a:ext>
            </a:extLst>
          </p:cNvPr>
          <p:cNvSpPr txBox="1"/>
          <p:nvPr/>
        </p:nvSpPr>
        <p:spPr>
          <a:xfrm>
            <a:off x="6289812" y="3209446"/>
            <a:ext cx="516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E.g. for total number of fires binned by month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30358-EFB6-E60D-64D6-41BB16DAAF67}"/>
              </a:ext>
            </a:extLst>
          </p:cNvPr>
          <p:cNvSpPr txBox="1"/>
          <p:nvPr/>
        </p:nvSpPr>
        <p:spPr>
          <a:xfrm>
            <a:off x="6289812" y="4170568"/>
            <a:ext cx="539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total number of fires binned by state, year, </a:t>
            </a:r>
            <a:r>
              <a:rPr lang="en-US" b="1" dirty="0" err="1"/>
              <a:t>etc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B8CDF-ADA3-5ED5-A966-F26BFC375745}"/>
              </a:ext>
            </a:extLst>
          </p:cNvPr>
          <p:cNvSpPr txBox="1"/>
          <p:nvPr/>
        </p:nvSpPr>
        <p:spPr>
          <a:xfrm>
            <a:off x="6289812" y="4666944"/>
            <a:ext cx="5398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barplot</a:t>
            </a:r>
            <a:r>
              <a:rPr lang="en-US" sz="1600" dirty="0"/>
              <a:t>(</a:t>
            </a:r>
            <a:r>
              <a:rPr lang="en-US" sz="1600" dirty="0" err="1"/>
              <a:t>state,'month','sum','Month','Total</a:t>
            </a:r>
            <a:r>
              <a:rPr lang="en-US" sz="1600" dirty="0"/>
              <a:t> number of fires',90)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6B1856-8A7C-5224-BDDE-09021B65BD06}"/>
              </a:ext>
            </a:extLst>
          </p:cNvPr>
          <p:cNvSpPr txBox="1"/>
          <p:nvPr/>
        </p:nvSpPr>
        <p:spPr>
          <a:xfrm>
            <a:off x="6289812" y="5132542"/>
            <a:ext cx="539860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But will have to fix the columns as on previous slide – could put the whole thing in a function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89C23B-957F-5D54-CEF1-37FD5BCA08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82667" y="237623"/>
            <a:ext cx="2556392" cy="25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2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95A88B-A4AC-7216-9697-AECAA716014E}"/>
              </a:ext>
            </a:extLst>
          </p:cNvPr>
          <p:cNvSpPr txBox="1"/>
          <p:nvPr/>
        </p:nvSpPr>
        <p:spPr>
          <a:xfrm>
            <a:off x="331304" y="281276"/>
            <a:ext cx="6096000" cy="3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18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</a:p>
        </p:txBody>
      </p:sp>
      <p:pic>
        <p:nvPicPr>
          <p:cNvPr id="12" name="Picture 11" descr="A screenshot of a data&#10;&#10;AI-generated content may be incorrect.">
            <a:extLst>
              <a:ext uri="{FF2B5EF4-FFF2-40B4-BE49-F238E27FC236}">
                <a16:creationId xmlns:a16="http://schemas.microsoft.com/office/drawing/2014/main" id="{375C45BF-DD30-AEEB-D2EF-25982E83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4" y="760124"/>
            <a:ext cx="6451600" cy="5816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4D84DA-D24C-D327-1C48-A04C7B90BC2C}"/>
              </a:ext>
            </a:extLst>
          </p:cNvPr>
          <p:cNvSpPr txBox="1"/>
          <p:nvPr/>
        </p:nvSpPr>
        <p:spPr>
          <a:xfrm>
            <a:off x="6824869" y="2626541"/>
            <a:ext cx="4454387" cy="3875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NZ" b="1" dirty="0">
                <a:solidFill>
                  <a:srgbClr val="0432FF"/>
                </a:solidFill>
                <a:latin typeface="Google Sans"/>
              </a:rPr>
              <a:t>Also in the </a:t>
            </a: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 </a:t>
            </a:r>
            <a:r>
              <a:rPr lang="en-NZ" i="0" dirty="0">
                <a:solidFill>
                  <a:srgbClr val="0432FF"/>
                </a:solidFill>
                <a:effectLst/>
                <a:latin typeface="Google Sans"/>
              </a:rPr>
              <a:t>datetime</a:t>
            </a: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 module.</a:t>
            </a:r>
          </a:p>
          <a:p>
            <a:pPr marL="285750" indent="-285750" algn="just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date:  date (year, month, and day).</a:t>
            </a:r>
          </a:p>
          <a:p>
            <a:pPr marL="285750" indent="-285750" algn="just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time:  time (hour, minute, second, microsecond).</a:t>
            </a:r>
          </a:p>
          <a:p>
            <a:pPr marL="285750" indent="-285750" algn="just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datetime: a specific moment in time, combining date and time.</a:t>
            </a:r>
          </a:p>
          <a:p>
            <a:pPr marL="285750" indent="-285750" algn="just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b="1" i="0" dirty="0" err="1">
                <a:solidFill>
                  <a:srgbClr val="0432FF"/>
                </a:solidFill>
                <a:effectLst/>
                <a:latin typeface="Google Sans"/>
              </a:rPr>
              <a:t>timedelta</a:t>
            </a: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:  the difference between two dates, time or datetime instances.</a:t>
            </a:r>
          </a:p>
          <a:p>
            <a:pPr marL="285750" indent="-285750" algn="just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b="1" i="0" dirty="0" err="1">
                <a:solidFill>
                  <a:srgbClr val="0432FF"/>
                </a:solidFill>
                <a:effectLst/>
                <a:latin typeface="Google Sans"/>
              </a:rPr>
              <a:t>timezone</a:t>
            </a:r>
            <a:r>
              <a:rPr lang="en-NZ" b="1" i="0" dirty="0">
                <a:solidFill>
                  <a:srgbClr val="0432FF"/>
                </a:solidFill>
                <a:effectLst/>
                <a:latin typeface="Google Sans"/>
              </a:rPr>
              <a:t>: time zone with a fixed offset from UTC.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1DD053-5914-68C1-BD50-F9BE9C51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54" y="775987"/>
            <a:ext cx="31623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48C6-0981-AB30-EF30-962168E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85" y="1704488"/>
            <a:ext cx="12034630" cy="4813852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566916-2C7D-7C58-3740-A458774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43" y="181389"/>
            <a:ext cx="7772400" cy="2434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166BA-2665-ECD6-D82F-A6607C08C4D8}"/>
              </a:ext>
            </a:extLst>
          </p:cNvPr>
          <p:cNvSpPr txBox="1"/>
          <p:nvPr/>
        </p:nvSpPr>
        <p:spPr>
          <a:xfrm>
            <a:off x="242957" y="478067"/>
            <a:ext cx="342789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 bit busy, but you get the idea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2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48B2C9-5CBF-FBA5-43D4-ADB85421A0CE}"/>
              </a:ext>
            </a:extLst>
          </p:cNvPr>
          <p:cNvSpPr txBox="1"/>
          <p:nvPr/>
        </p:nvSpPr>
        <p:spPr>
          <a:xfrm>
            <a:off x="334935" y="195139"/>
            <a:ext cx="1030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But, from summing all of the data it appears that the </a:t>
            </a:r>
            <a:r>
              <a:rPr lang="en-US" dirty="0"/>
              <a:t>date </a:t>
            </a:r>
            <a:r>
              <a:rPr lang="en-US" b="1" dirty="0"/>
              <a:t>column doesn’t match the </a:t>
            </a:r>
            <a:r>
              <a:rPr lang="en-US" dirty="0"/>
              <a:t>month</a:t>
            </a:r>
            <a:endParaRPr lang="en-US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45585F-507D-689C-4992-A14259CB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" y="603593"/>
            <a:ext cx="7006769" cy="6041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7BECC0-91B3-9A43-4149-917B37CA4533}"/>
              </a:ext>
            </a:extLst>
          </p:cNvPr>
          <p:cNvSpPr txBox="1"/>
          <p:nvPr/>
        </p:nvSpPr>
        <p:spPr>
          <a:xfrm>
            <a:off x="7935056" y="965964"/>
            <a:ext cx="3422057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</a:rPr>
              <a:t>According to </a:t>
            </a:r>
            <a:r>
              <a:rPr lang="en-NZ" dirty="0">
                <a:solidFill>
                  <a:srgbClr val="FF0000"/>
                </a:solidFill>
              </a:rPr>
              <a:t>date</a:t>
            </a:r>
            <a:r>
              <a:rPr lang="en-NZ" b="1" dirty="0">
                <a:solidFill>
                  <a:srgbClr val="FF0000"/>
                </a:solidFill>
              </a:rPr>
              <a:t> all of the months under the </a:t>
            </a:r>
            <a:r>
              <a:rPr lang="en-NZ" dirty="0">
                <a:solidFill>
                  <a:srgbClr val="FF0000"/>
                </a:solidFill>
              </a:rPr>
              <a:t>date</a:t>
            </a:r>
            <a:r>
              <a:rPr lang="en-NZ" b="1" dirty="0">
                <a:solidFill>
                  <a:srgbClr val="FF0000"/>
                </a:solidFill>
              </a:rPr>
              <a:t> column are  January!</a:t>
            </a:r>
          </a:p>
          <a:p>
            <a:pPr algn="just"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</a:rPr>
              <a:t>I’m beginning to suspect that  this dataset was set up to test us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B9642A-EEBC-E99F-C440-AFDC8611AF74}"/>
              </a:ext>
            </a:extLst>
          </p:cNvPr>
          <p:cNvSpPr/>
          <p:nvPr/>
        </p:nvSpPr>
        <p:spPr>
          <a:xfrm>
            <a:off x="1192696" y="2408580"/>
            <a:ext cx="1219200" cy="396571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with a mustache&#10;&#10;Description automatically generated">
            <a:hlinkClick r:id="" action="ppaction://noaction">
              <a:snd r:embed="rId3" name="cartoon-slide-whistle-up-1-176649.wav"/>
            </a:hlinkClick>
            <a:extLst>
              <a:ext uri="{FF2B5EF4-FFF2-40B4-BE49-F238E27FC236}">
                <a16:creationId xmlns:a16="http://schemas.microsoft.com/office/drawing/2014/main" id="{71B3DD67-9CD2-6AF6-85A8-84D7E7CFD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56" y="4265146"/>
            <a:ext cx="3536464" cy="19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F8677B-F3A6-BE6E-16BF-1BBAEA1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1" y="194714"/>
            <a:ext cx="9587105" cy="646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50E53-09EC-3548-CCC5-A45A1BA1DF3A}"/>
              </a:ext>
            </a:extLst>
          </p:cNvPr>
          <p:cNvSpPr txBox="1"/>
          <p:nvPr/>
        </p:nvSpPr>
        <p:spPr>
          <a:xfrm>
            <a:off x="7762039" y="2651298"/>
            <a:ext cx="427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Mapping month names to month number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DA5E9-DA0A-B6FB-C9EF-1F687E8749C6}"/>
              </a:ext>
            </a:extLst>
          </p:cNvPr>
          <p:cNvSpPr txBox="1"/>
          <p:nvPr/>
        </p:nvSpPr>
        <p:spPr>
          <a:xfrm>
            <a:off x="8834439" y="3244333"/>
            <a:ext cx="335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Became a float, convert to int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B0E57-A8EB-6E7E-3325-7F15C5F9417F}"/>
              </a:ext>
            </a:extLst>
          </p:cNvPr>
          <p:cNvSpPr txBox="1"/>
          <p:nvPr/>
        </p:nvSpPr>
        <p:spPr>
          <a:xfrm>
            <a:off x="8068520" y="3652702"/>
            <a:ext cx="412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Renaming columns as </a:t>
            </a:r>
            <a:r>
              <a:rPr lang="en-US" dirty="0">
                <a:solidFill>
                  <a:srgbClr val="FF0000"/>
                </a:solidFill>
              </a:rPr>
              <a:t>datetime</a:t>
            </a:r>
            <a:r>
              <a:rPr lang="en-US" b="1" dirty="0">
                <a:solidFill>
                  <a:srgbClr val="FF0000"/>
                </a:solidFill>
              </a:rPr>
              <a:t> is fussy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D7DB7-9C72-36BC-B1CA-C9646DA6D884}"/>
              </a:ext>
            </a:extLst>
          </p:cNvPr>
          <p:cNvSpPr txBox="1"/>
          <p:nvPr/>
        </p:nvSpPr>
        <p:spPr>
          <a:xfrm>
            <a:off x="9306337" y="3971923"/>
            <a:ext cx="263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Make the first date day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49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0AA23-B09E-42A3-C971-4EDD7AD4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5646" y="319846"/>
            <a:ext cx="8529896" cy="6218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D1625-3D37-B3A8-0EE6-F388F44D9F59}"/>
              </a:ext>
            </a:extLst>
          </p:cNvPr>
          <p:cNvSpPr txBox="1"/>
          <p:nvPr/>
        </p:nvSpPr>
        <p:spPr>
          <a:xfrm>
            <a:off x="8805855" y="2980372"/>
            <a:ext cx="2400697" cy="65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dt</a:t>
            </a:r>
            <a:r>
              <a:rPr lang="en-US" b="1" dirty="0">
                <a:solidFill>
                  <a:srgbClr val="FF0000"/>
                </a:solidFill>
              </a:rPr>
              <a:t> doesn’t work with years (or months)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63723-3720-001C-F829-2CDF48A6CB67}"/>
              </a:ext>
            </a:extLst>
          </p:cNvPr>
          <p:cNvSpPr txBox="1"/>
          <p:nvPr/>
        </p:nvSpPr>
        <p:spPr>
          <a:xfrm>
            <a:off x="9025542" y="1890163"/>
            <a:ext cx="412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Fix the mess left by </a:t>
            </a:r>
            <a:r>
              <a:rPr lang="en-US" dirty="0" err="1">
                <a:solidFill>
                  <a:srgbClr val="FF0000"/>
                </a:solidFill>
              </a:rPr>
              <a:t>groupby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AA4C6-EDF8-6CEE-4F48-4681E85F10B3}"/>
              </a:ext>
            </a:extLst>
          </p:cNvPr>
          <p:cNvSpPr txBox="1"/>
          <p:nvPr/>
        </p:nvSpPr>
        <p:spPr>
          <a:xfrm>
            <a:off x="9025543" y="2598003"/>
            <a:ext cx="267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dt</a:t>
            </a:r>
            <a:r>
              <a:rPr lang="en-US" b="1" dirty="0">
                <a:solidFill>
                  <a:srgbClr val="FF0000"/>
                </a:solidFill>
              </a:rPr>
              <a:t> giving time difference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1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8C277-542C-719F-0A01-C343F170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058D5D-5A1E-B975-283D-49F30C90BB21}"/>
              </a:ext>
            </a:extLst>
          </p:cNvPr>
          <p:cNvSpPr/>
          <p:nvPr/>
        </p:nvSpPr>
        <p:spPr>
          <a:xfrm>
            <a:off x="404585" y="177875"/>
            <a:ext cx="1376980" cy="494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Arial Rounded MT Bold" charset="0"/>
                <a:ea typeface="Arial Rounded MT Bold" charset="0"/>
                <a:cs typeface="Arial Rounded MT Bold" charset="0"/>
              </a:rPr>
              <a:t>The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1593B-9A11-83D6-F0FD-9DD2DE93E930}"/>
              </a:ext>
            </a:extLst>
          </p:cNvPr>
          <p:cNvSpPr/>
          <p:nvPr/>
        </p:nvSpPr>
        <p:spPr>
          <a:xfrm>
            <a:off x="286821" y="672562"/>
            <a:ext cx="11441052" cy="3230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• </a:t>
            </a:r>
            <a:r>
              <a:rPr lang="en-NZ" sz="2000" b="1" dirty="0"/>
              <a:t>import </a:t>
            </a:r>
            <a:r>
              <a:rPr lang="en-NZ" sz="2000" dirty="0"/>
              <a:t>pandas </a:t>
            </a:r>
            <a:r>
              <a:rPr lang="en-NZ" sz="2000" b="1" dirty="0"/>
              <a:t>as </a:t>
            </a:r>
            <a:r>
              <a:rPr lang="en-NZ" sz="2000" dirty="0"/>
              <a:t>pd</a:t>
            </a:r>
          </a:p>
          <a:p>
            <a:pPr>
              <a:lnSpc>
                <a:spcPct val="150000"/>
              </a:lnSpc>
            </a:pPr>
            <a:r>
              <a:rPr lang="en-NZ" dirty="0"/>
              <a:t>	</a:t>
            </a:r>
            <a:r>
              <a:rPr lang="en-NZ" sz="2000" b="1" dirty="0"/>
              <a:t>For manipulation of the data. Much more flexible than dealing with arrays directly (and output 	resembles Excel), although arrays are much faster with very large datasets	</a:t>
            </a:r>
            <a:r>
              <a:rPr lang="en-NZ" dirty="0"/>
              <a:t>	</a:t>
            </a:r>
            <a:r>
              <a:rPr lang="en-NZ" dirty="0">
                <a:hlinkClick r:id="rId4"/>
              </a:rPr>
              <a:t>https://www.w3schools.com/python/pandas/</a:t>
            </a:r>
            <a:endParaRPr lang="en-NZ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import </a:t>
            </a:r>
            <a:r>
              <a:rPr lang="en-NZ" sz="2000" dirty="0" err="1"/>
              <a:t>numpy</a:t>
            </a:r>
            <a:r>
              <a:rPr lang="en-NZ" sz="2000" dirty="0"/>
              <a:t> </a:t>
            </a:r>
            <a:r>
              <a:rPr lang="en-NZ" sz="2000" b="1" dirty="0"/>
              <a:t>as </a:t>
            </a:r>
            <a:r>
              <a:rPr lang="en-NZ" sz="2000" dirty="0"/>
              <a:t>np</a:t>
            </a:r>
          </a:p>
          <a:p>
            <a:pPr lvl="1">
              <a:lnSpc>
                <a:spcPct val="150000"/>
              </a:lnSpc>
            </a:pPr>
            <a:r>
              <a:rPr lang="en-NZ" dirty="0"/>
              <a:t>	</a:t>
            </a:r>
            <a:r>
              <a:rPr lang="en-NZ" sz="2000" b="1" dirty="0"/>
              <a:t>The alternative if working with arrays. Also </a:t>
            </a:r>
            <a:r>
              <a:rPr lang="en-NZ" sz="2000" b="1" i="1" dirty="0"/>
              <a:t>numerical python </a:t>
            </a:r>
            <a:r>
              <a:rPr lang="en-NZ" sz="2000" b="1" dirty="0"/>
              <a:t>contains a lot of useful stats 	functions (e.g. mean, max, min</a:t>
            </a:r>
            <a:r>
              <a:rPr lang="en-NZ" dirty="0">
                <a:latin typeface="Arial Rounded MT Bold" panose="020F0704030504030204" pitchFamily="34" charset="77"/>
              </a:rPr>
              <a:t>)  </a:t>
            </a: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https://numpy.org/doc/stable/user/absolute_beginners.html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8F5A-6A50-0E0B-754A-5E050857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03618" y="3429000"/>
            <a:ext cx="7024254" cy="3427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D7A85E-064B-9683-6FF6-3F6BE81B74E7}"/>
              </a:ext>
            </a:extLst>
          </p:cNvPr>
          <p:cNvSpPr txBox="1"/>
          <p:nvPr/>
        </p:nvSpPr>
        <p:spPr>
          <a:xfrm>
            <a:off x="404585" y="4033172"/>
            <a:ext cx="4825506" cy="221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import </a:t>
            </a:r>
            <a:r>
              <a:rPr lang="en-NZ" sz="2000" dirty="0" err="1"/>
              <a:t>matplotlib.pyplot</a:t>
            </a:r>
            <a:r>
              <a:rPr lang="en-NZ" sz="2000" dirty="0"/>
              <a:t> </a:t>
            </a:r>
            <a:r>
              <a:rPr lang="en-NZ" sz="2000" b="1" dirty="0"/>
              <a:t>as </a:t>
            </a:r>
            <a:r>
              <a:rPr lang="en-NZ" sz="2000" dirty="0" err="1"/>
              <a:t>plt</a:t>
            </a:r>
            <a:r>
              <a:rPr lang="en-NZ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NZ" sz="2000" b="1" dirty="0"/>
              <a:t>For plotting and visualisation</a:t>
            </a:r>
          </a:p>
          <a:p>
            <a:pPr lvl="1">
              <a:lnSpc>
                <a:spcPct val="150000"/>
              </a:lnSpc>
            </a:pPr>
            <a:r>
              <a:rPr lang="en-NZ" dirty="0">
                <a:hlinkClick r:id="rId7"/>
              </a:rPr>
              <a:t>https://matplotlib.org</a:t>
            </a:r>
            <a:endParaRPr lang="en-NZ" dirty="0"/>
          </a:p>
          <a:p>
            <a:pPr lvl="1">
              <a:lnSpc>
                <a:spcPct val="150000"/>
              </a:lnSpc>
            </a:pPr>
            <a:r>
              <a:rPr lang="en-NZ" dirty="0">
                <a:hlinkClick r:id="rId8"/>
              </a:rPr>
              <a:t>https://matplotlib.org/cheatsheets/handout-beginner.pdf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8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suit and tie holding a microphone&#10;&#10;AI-generated content may be incorrect.">
            <a:extLst>
              <a:ext uri="{FF2B5EF4-FFF2-40B4-BE49-F238E27FC236}">
                <a16:creationId xmlns:a16="http://schemas.microsoft.com/office/drawing/2014/main" id="{8459FFBE-FCD5-248C-2613-152F6A78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507" y="3166656"/>
            <a:ext cx="2188771" cy="199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CBE55-87BF-4585-4E0A-DB45CE65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15956"/>
            <a:ext cx="6513075" cy="450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8219F-9364-F818-F5B1-E66872E4761A}"/>
              </a:ext>
            </a:extLst>
          </p:cNvPr>
          <p:cNvSpPr txBox="1"/>
          <p:nvPr/>
        </p:nvSpPr>
        <p:spPr>
          <a:xfrm>
            <a:off x="262454" y="4951164"/>
            <a:ext cx="6363322" cy="1317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The distribution has a probability of  </a:t>
            </a:r>
            <a:r>
              <a:rPr lang="en-US" b="1" i="1" dirty="0"/>
              <a:t>p</a:t>
            </a:r>
            <a:r>
              <a:rPr lang="en-US" b="1" dirty="0"/>
              <a:t> = 8.0 x 10</a:t>
            </a:r>
            <a:r>
              <a:rPr lang="en-US" b="1" baseline="30000" dirty="0"/>
              <a:t>-4  </a:t>
            </a:r>
            <a:r>
              <a:rPr lang="en-US" b="1" dirty="0"/>
              <a:t>of arising by chance (</a:t>
            </a:r>
            <a:r>
              <a:rPr lang="en-US" b="1" i="1" dirty="0"/>
              <a:t>Z</a:t>
            </a:r>
            <a:r>
              <a:rPr lang="en-US" b="1" dirty="0"/>
              <a:t> = 3.35) – remember  for  the ‘softer sciences’  </a:t>
            </a:r>
            <a:r>
              <a:rPr lang="en-US" b="1" i="1" dirty="0"/>
              <a:t>p</a:t>
            </a:r>
            <a:r>
              <a:rPr lang="en-US" b="1" dirty="0"/>
              <a:t> &lt; 0.05 (</a:t>
            </a:r>
            <a:r>
              <a:rPr lang="en-US" b="1" i="1" dirty="0"/>
              <a:t>Z</a:t>
            </a:r>
            <a:r>
              <a:rPr lang="en-US" b="1" dirty="0"/>
              <a:t> &gt; 1.96) is considered significant!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95EC5-2A4C-7633-8268-F252C0B809F9}"/>
              </a:ext>
            </a:extLst>
          </p:cNvPr>
          <p:cNvSpPr txBox="1"/>
          <p:nvPr/>
        </p:nvSpPr>
        <p:spPr>
          <a:xfrm>
            <a:off x="7417128" y="353822"/>
            <a:ext cx="388412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An increase of 59 fires per year, on average (starting from 2493 in 1998)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73595-D4E6-48F2-D192-E2DE2F2EC331}"/>
              </a:ext>
            </a:extLst>
          </p:cNvPr>
          <p:cNvSpPr txBox="1"/>
          <p:nvPr/>
        </p:nvSpPr>
        <p:spPr>
          <a:xfrm>
            <a:off x="7417128" y="1418846"/>
            <a:ext cx="416573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b="1" dirty="0">
                <a:solidFill>
                  <a:srgbClr val="FF0000"/>
                </a:solidFill>
                <a:latin typeface="Google Sans"/>
              </a:rPr>
              <a:t>This is </a:t>
            </a:r>
            <a:r>
              <a:rPr lang="en-NZ" b="1" i="1" dirty="0">
                <a:solidFill>
                  <a:srgbClr val="FF0000"/>
                </a:solidFill>
                <a:latin typeface="Google Sans"/>
              </a:rPr>
              <a:t>statistical evidence</a:t>
            </a:r>
            <a:r>
              <a:rPr lang="en-NZ" b="1" dirty="0">
                <a:solidFill>
                  <a:srgbClr val="FF0000"/>
                </a:solidFill>
                <a:latin typeface="Google Sans"/>
              </a:rPr>
              <a:t>, not </a:t>
            </a:r>
            <a:r>
              <a:rPr lang="en-NZ" b="1" i="1" dirty="0">
                <a:solidFill>
                  <a:srgbClr val="FF0000"/>
                </a:solidFill>
                <a:latin typeface="Google Sans"/>
              </a:rPr>
              <a:t>opinion</a:t>
            </a:r>
            <a:r>
              <a:rPr lang="en-NZ" b="1" dirty="0">
                <a:solidFill>
                  <a:srgbClr val="FF0000"/>
                </a:solidFill>
                <a:latin typeface="Google Sans"/>
              </a:rPr>
              <a:t>, that fires are becoming more frequent. What could be causing that? </a:t>
            </a:r>
            <a:endParaRPr lang="en-US" dirty="0"/>
          </a:p>
        </p:txBody>
      </p:sp>
      <p:pic>
        <p:nvPicPr>
          <p:cNvPr id="12" name="Picture 11" descr="A cartoon of a person looking at a sign&#10;&#10;AI-generated content may be incorrect.">
            <a:extLst>
              <a:ext uri="{FF2B5EF4-FFF2-40B4-BE49-F238E27FC236}">
                <a16:creationId xmlns:a16="http://schemas.microsoft.com/office/drawing/2014/main" id="{93D10710-5340-0465-E019-859D3818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57" y="4484583"/>
            <a:ext cx="4535556" cy="2138191"/>
          </a:xfrm>
          <a:prstGeom prst="rect">
            <a:avLst/>
          </a:prstGeom>
        </p:spPr>
      </p:pic>
      <p:pic>
        <p:nvPicPr>
          <p:cNvPr id="15" name="Picture 14" descr="A graph of a function&#10;&#10;AI-generated content may be incorrect.">
            <a:extLst>
              <a:ext uri="{FF2B5EF4-FFF2-40B4-BE49-F238E27FC236}">
                <a16:creationId xmlns:a16="http://schemas.microsoft.com/office/drawing/2014/main" id="{5A603DF2-C2F8-E4AF-C6A2-B3649A9BB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776" y="3128886"/>
            <a:ext cx="5466835" cy="3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ump-dont-be-ru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D9662-7E33-8B48-27D1-1AA86EFEF51E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B2736-CDAE-8D5D-A334-FCA9EAA643A5}"/>
              </a:ext>
            </a:extLst>
          </p:cNvPr>
          <p:cNvSpPr txBox="1"/>
          <p:nvPr/>
        </p:nvSpPr>
        <p:spPr>
          <a:xfrm>
            <a:off x="520700" y="810591"/>
            <a:ext cx="10853882" cy="261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First thing we have to do is read the data into a </a:t>
            </a:r>
            <a:r>
              <a:rPr lang="en-US" sz="2000" b="1" dirty="0" err="1"/>
              <a:t>dataframe</a:t>
            </a:r>
            <a:r>
              <a:rPr lang="en-US" sz="2000" b="1" dirty="0"/>
              <a:t> (</a:t>
            </a:r>
            <a:r>
              <a:rPr lang="en-US" sz="2000" b="1" dirty="0" err="1"/>
              <a:t>df</a:t>
            </a:r>
            <a:r>
              <a:rPr lang="en-US" sz="2000" b="1" dirty="0"/>
              <a:t>, but name it whatever you want):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file.csv</a:t>
            </a:r>
            <a:r>
              <a:rPr lang="en-US" dirty="0">
                <a:latin typeface="Arial Rounded MT Bold" panose="020F0704030504030204" pitchFamily="34" charset="77"/>
              </a:rPr>
              <a:t> -   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pd.read_csv</a:t>
            </a:r>
            <a:r>
              <a:rPr lang="en-US" sz="2000" dirty="0"/>
              <a:t>(‘</a:t>
            </a:r>
            <a:r>
              <a:rPr lang="en-US" sz="2000" dirty="0" err="1"/>
              <a:t>file.csv</a:t>
            </a:r>
            <a:r>
              <a:rPr lang="en-US" sz="2000" dirty="0"/>
              <a:t>’)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       </a:t>
            </a:r>
            <a:r>
              <a:rPr lang="en-US" sz="2000" b="1" dirty="0"/>
              <a:t>The most </a:t>
            </a:r>
            <a:r>
              <a:rPr lang="en-US" sz="2000" b="1" dirty="0" err="1"/>
              <a:t>favoured</a:t>
            </a:r>
            <a:r>
              <a:rPr lang="en-US" sz="2000" b="1" dirty="0"/>
              <a:t> format, as the commas allow empty fields (which can play havoc otherwise)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file.dat</a:t>
            </a:r>
            <a:r>
              <a:rPr lang="en-US" sz="2000" b="1" dirty="0"/>
              <a:t> </a:t>
            </a:r>
            <a:r>
              <a:rPr lang="en-US" sz="2000" dirty="0">
                <a:latin typeface="Arial Rounded MT Bold" panose="020F0704030504030204" pitchFamily="34" charset="77"/>
              </a:rPr>
              <a:t>-   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pd.read_csv</a:t>
            </a:r>
            <a:r>
              <a:rPr lang="en-US" sz="2000" dirty="0"/>
              <a:t>(‘</a:t>
            </a:r>
            <a:r>
              <a:rPr lang="en-US" sz="2000" dirty="0" err="1"/>
              <a:t>file.dat</a:t>
            </a:r>
            <a:r>
              <a:rPr lang="en-US" sz="2000" dirty="0"/>
              <a:t>’, </a:t>
            </a:r>
            <a:r>
              <a:rPr lang="en-US" sz="2000" dirty="0" err="1"/>
              <a:t>delim_whitespace</a:t>
            </a:r>
            <a:r>
              <a:rPr lang="en-US" sz="2000" dirty="0"/>
              <a:t>=True)      </a:t>
            </a:r>
            <a:r>
              <a:rPr lang="en-US" sz="2000" b="1" dirty="0"/>
              <a:t>or</a:t>
            </a:r>
            <a:r>
              <a:rPr lang="en-US" sz="2000" dirty="0"/>
              <a:t> </a:t>
            </a:r>
            <a:r>
              <a:rPr lang="en-US" sz="2000" dirty="0" err="1"/>
              <a:t>sep</a:t>
            </a:r>
            <a:r>
              <a:rPr lang="en-US" sz="2000" dirty="0"/>
              <a:t>='\s+',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Rounded MT Bold" panose="020F0704030504030204" pitchFamily="34" charset="77"/>
              </a:rPr>
              <a:t>       </a:t>
            </a:r>
            <a:r>
              <a:rPr lang="en-US" sz="2000" b="1" dirty="0"/>
              <a:t>For space/tab separated ascii/txt files</a:t>
            </a:r>
          </a:p>
          <a:p>
            <a:pPr>
              <a:lnSpc>
                <a:spcPct val="150000"/>
              </a:lnSpc>
            </a:pP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50BB2-C47C-C66A-46EB-2BF0E1D60D86}"/>
              </a:ext>
            </a:extLst>
          </p:cNvPr>
          <p:cNvSpPr txBox="1"/>
          <p:nvPr/>
        </p:nvSpPr>
        <p:spPr>
          <a:xfrm>
            <a:off x="520700" y="3108685"/>
            <a:ext cx="6572827" cy="91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 err="1"/>
              <a:t>file.xlsx</a:t>
            </a:r>
            <a:r>
              <a:rPr lang="en-NZ" sz="2000" b="1" dirty="0"/>
              <a:t> </a:t>
            </a:r>
            <a:r>
              <a:rPr lang="en-NZ" dirty="0">
                <a:latin typeface="Arial Rounded MT Bold" panose="020F0704030504030204" pitchFamily="34" charset="77"/>
              </a:rPr>
              <a:t>- </a:t>
            </a:r>
            <a:r>
              <a:rPr lang="en-NZ" dirty="0"/>
              <a:t> </a:t>
            </a:r>
            <a:r>
              <a:rPr lang="en-NZ" sz="2000" dirty="0"/>
              <a:t>df1 = </a:t>
            </a:r>
            <a:r>
              <a:rPr lang="en-NZ" sz="2000" dirty="0" err="1"/>
              <a:t>pd.read_excel</a:t>
            </a:r>
            <a:r>
              <a:rPr lang="en-NZ" sz="2000" dirty="0"/>
              <a:t>(‘</a:t>
            </a:r>
            <a:r>
              <a:rPr lang="en-NZ" sz="2000" dirty="0" err="1"/>
              <a:t>file.xlsx</a:t>
            </a:r>
            <a:r>
              <a:rPr lang="en-NZ" sz="2000" dirty="0"/>
              <a:t>’, </a:t>
            </a:r>
            <a:r>
              <a:rPr lang="en-NZ" sz="2000" dirty="0" err="1"/>
              <a:t>sheet_name</a:t>
            </a:r>
            <a:r>
              <a:rPr lang="en-NZ" sz="2000" dirty="0"/>
              <a:t> = 0)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  <a:cs typeface="Arial" panose="020B0604020202020204" pitchFamily="34" charset="0"/>
              </a:rPr>
              <a:t>       </a:t>
            </a:r>
            <a:endParaRPr lang="en-US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BC2CA-68DD-1302-86F4-940A19643007}"/>
              </a:ext>
            </a:extLst>
          </p:cNvPr>
          <p:cNvSpPr txBox="1"/>
          <p:nvPr/>
        </p:nvSpPr>
        <p:spPr>
          <a:xfrm>
            <a:off x="967070" y="3559890"/>
            <a:ext cx="10853882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000" b="1" dirty="0">
                <a:cs typeface="Arial" panose="020B0604020202020204" pitchFamily="34" charset="0"/>
              </a:rPr>
              <a:t>Have to do each Excel sheet separately – you can loop this if a large number.  I just export the ones I need to CSVs, as I find </a:t>
            </a:r>
            <a:r>
              <a:rPr lang="en-NZ" sz="2000" dirty="0" err="1">
                <a:cs typeface="Arial" panose="020B0604020202020204" pitchFamily="34" charset="0"/>
              </a:rPr>
              <a:t>read_excel</a:t>
            </a:r>
            <a:r>
              <a:rPr lang="en-NZ" sz="2000" dirty="0">
                <a:cs typeface="Arial" panose="020B0604020202020204" pitchFamily="34" charset="0"/>
              </a:rPr>
              <a:t> </a:t>
            </a:r>
            <a:r>
              <a:rPr lang="en-NZ" sz="2000" b="1" dirty="0">
                <a:cs typeface="Arial" panose="020B0604020202020204" pitchFamily="34" charset="0"/>
              </a:rPr>
              <a:t>a bit temperamental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3BA13-155D-EA8D-A1B4-15B9CC08D757}"/>
              </a:ext>
            </a:extLst>
          </p:cNvPr>
          <p:cNvSpPr txBox="1"/>
          <p:nvPr/>
        </p:nvSpPr>
        <p:spPr>
          <a:xfrm>
            <a:off x="520700" y="4658737"/>
            <a:ext cx="11476443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000" b="1" dirty="0">
                <a:effectLst/>
              </a:rPr>
              <a:t>There’s also a couple I’ve never tried: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 err="1">
                <a:effectLst/>
              </a:rPr>
              <a:t>pd.read_table</a:t>
            </a:r>
            <a:r>
              <a:rPr lang="en-NZ" sz="2000" b="1" dirty="0">
                <a:effectLst/>
              </a:rPr>
              <a:t>()  - </a:t>
            </a:r>
            <a:r>
              <a:rPr lang="en-NZ" sz="2000" b="1" dirty="0">
                <a:solidFill>
                  <a:srgbClr val="333333"/>
                </a:solidFill>
                <a:effectLst/>
              </a:rPr>
              <a:t>reads general delimited files with any delimiter </a:t>
            </a:r>
            <a:endParaRPr lang="en-NZ" sz="2000" b="1" dirty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 err="1">
                <a:effectLst/>
              </a:rPr>
              <a:t>pd.read_fwf</a:t>
            </a:r>
            <a:r>
              <a:rPr lang="en-NZ" sz="2000" b="1" dirty="0">
                <a:effectLst/>
              </a:rPr>
              <a:t>()  - </a:t>
            </a:r>
            <a:r>
              <a:rPr lang="en-NZ" sz="2000" b="1" dirty="0">
                <a:solidFill>
                  <a:srgbClr val="333333"/>
                </a:solidFill>
                <a:effectLst/>
              </a:rPr>
              <a:t>reads fixed width files. You can specify fields either by their widths or their position</a:t>
            </a:r>
            <a:endParaRPr lang="en-NZ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50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9ADF1A-52CF-9C9B-2C3A-7F691EA39AF3}"/>
              </a:ext>
            </a:extLst>
          </p:cNvPr>
          <p:cNvSpPr txBox="1"/>
          <p:nvPr/>
        </p:nvSpPr>
        <p:spPr>
          <a:xfrm>
            <a:off x="344509" y="986136"/>
            <a:ext cx="1162581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infile</a:t>
            </a:r>
            <a:r>
              <a:rPr lang="en-US" sz="2000" dirty="0"/>
              <a:t> = ‘</a:t>
            </a:r>
            <a:r>
              <a:rPr lang="en-US" sz="2000" dirty="0" err="1"/>
              <a:t>file.csv</a:t>
            </a:r>
            <a:r>
              <a:rPr lang="en-US" sz="2000" dirty="0"/>
              <a:t>’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pd.read_csv</a:t>
            </a:r>
            <a:r>
              <a:rPr lang="en-US" sz="2000" dirty="0"/>
              <a:t>(</a:t>
            </a:r>
            <a:r>
              <a:rPr lang="en-US" sz="2000" dirty="0" err="1"/>
              <a:t>infile,sep</a:t>
            </a:r>
            <a:r>
              <a:rPr lang="en-US" sz="2000" dirty="0"/>
              <a:t>=’|’) </a:t>
            </a:r>
            <a:r>
              <a:rPr lang="en-US" sz="2000" b="1" dirty="0"/>
              <a:t>- if the separator is a pipe, or some other character (can also be spaces, e.g.</a:t>
            </a:r>
            <a:r>
              <a:rPr lang="en-US" sz="2000" dirty="0"/>
              <a:t>  </a:t>
            </a:r>
            <a:r>
              <a:rPr lang="en-US" sz="2000" dirty="0" err="1"/>
              <a:t>sep</a:t>
            </a:r>
            <a:r>
              <a:rPr lang="en-US" sz="2000" dirty="0"/>
              <a:t> = ‘   ’, </a:t>
            </a:r>
            <a:r>
              <a:rPr lang="en-US" sz="2000" b="1" dirty="0"/>
              <a:t>    </a:t>
            </a:r>
            <a:r>
              <a:rPr lang="en-US" sz="2000" dirty="0"/>
              <a:t> </a:t>
            </a:r>
            <a:r>
              <a:rPr lang="en-US" sz="2000" dirty="0" err="1"/>
              <a:t>sep</a:t>
            </a:r>
            <a:r>
              <a:rPr lang="en-US" sz="2000" dirty="0"/>
              <a:t>='\s+’ </a:t>
            </a:r>
            <a:r>
              <a:rPr lang="en-US" sz="2000" b="1" dirty="0"/>
              <a:t>)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 err="1"/>
              <a:t>pd.read_csv</a:t>
            </a:r>
            <a:r>
              <a:rPr lang="en-NZ" sz="2000" dirty="0"/>
              <a:t>(</a:t>
            </a:r>
            <a:r>
              <a:rPr lang="en-NZ" sz="2000" dirty="0" err="1"/>
              <a:t>infile</a:t>
            </a:r>
            <a:r>
              <a:rPr lang="en-NZ" sz="2000" dirty="0"/>
              <a:t>, </a:t>
            </a:r>
            <a:r>
              <a:rPr lang="en-NZ" sz="2000" dirty="0" err="1"/>
              <a:t>usecols</a:t>
            </a:r>
            <a:r>
              <a:rPr lang="en-NZ" sz="2000" dirty="0"/>
              <a:t>=['column_name1', 'column_name2’]) – </a:t>
            </a:r>
            <a:r>
              <a:rPr lang="en-NZ" sz="2000" b="1" dirty="0"/>
              <a:t>if your </a:t>
            </a:r>
            <a:r>
              <a:rPr lang="en-NZ" sz="2000" b="1" dirty="0" err="1"/>
              <a:t>infile</a:t>
            </a:r>
            <a:r>
              <a:rPr lang="en-NZ" sz="2000" b="1" dirty="0"/>
              <a:t> has lots of columns which are  not of interest, you can select the ones you want by name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6F88-B0BC-117A-3A4D-407986478DA4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Useful options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58B5E2-4FA4-E998-D5F6-2B45E0BA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09" y="3704455"/>
            <a:ext cx="5278581" cy="2845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FDF2D1-D0D6-7770-02CF-9F96B795007A}"/>
              </a:ext>
            </a:extLst>
          </p:cNvPr>
          <p:cNvSpPr txBox="1"/>
          <p:nvPr/>
        </p:nvSpPr>
        <p:spPr>
          <a:xfrm>
            <a:off x="344510" y="3429000"/>
            <a:ext cx="5751490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 err="1"/>
              <a:t>pd.read_csv</a:t>
            </a:r>
            <a:r>
              <a:rPr lang="en-NZ" sz="2000" dirty="0"/>
              <a:t>(</a:t>
            </a:r>
            <a:r>
              <a:rPr lang="en-NZ" sz="2000" dirty="0" err="1"/>
              <a:t>infile</a:t>
            </a:r>
            <a:r>
              <a:rPr lang="en-NZ" sz="2000" dirty="0"/>
              <a:t>', </a:t>
            </a:r>
            <a:r>
              <a:rPr lang="en-NZ" sz="2000" dirty="0" err="1"/>
              <a:t>usecols</a:t>
            </a:r>
            <a:r>
              <a:rPr lang="en-NZ" sz="2000" dirty="0"/>
              <a:t>=[0, 2, 4]) - </a:t>
            </a:r>
            <a:r>
              <a:rPr lang="en-NZ" sz="2000" b="1" dirty="0"/>
              <a:t>as above but selecting columns by the index number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pd.read_csv</a:t>
            </a:r>
            <a:r>
              <a:rPr lang="en-US" sz="2000" dirty="0"/>
              <a:t>(</a:t>
            </a:r>
            <a:r>
              <a:rPr lang="en-US" sz="2000" dirty="0" err="1"/>
              <a:t>infile</a:t>
            </a:r>
            <a:r>
              <a:rPr lang="en-US" sz="2000" dirty="0"/>
              <a:t>, comment=‘#’) – </a:t>
            </a:r>
            <a:r>
              <a:rPr lang="en-US" sz="2000" b="1" dirty="0"/>
              <a:t>if you want to ignore certain lines in your input file you can add a symbol (e.g. #) at the start of the line to specify this</a:t>
            </a:r>
          </a:p>
        </p:txBody>
      </p:sp>
    </p:spTree>
    <p:extLst>
      <p:ext uri="{BB962C8B-B14F-4D97-AF65-F5344CB8AC3E}">
        <p14:creationId xmlns:p14="http://schemas.microsoft.com/office/powerpoint/2010/main" val="349152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13ACF-A12E-3417-7CC4-E65525FF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AAAB5C-1490-A838-06E3-FC7AC3815D2F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Useful options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0C69DD-51F9-477B-B2DA-F1C8351C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09" y="3704455"/>
            <a:ext cx="5278581" cy="2845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6956D-5AA3-CB99-4DDF-5338D5BCEE68}"/>
              </a:ext>
            </a:extLst>
          </p:cNvPr>
          <p:cNvSpPr txBox="1"/>
          <p:nvPr/>
        </p:nvSpPr>
        <p:spPr>
          <a:xfrm>
            <a:off x="344509" y="862752"/>
            <a:ext cx="11502981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pd.read_csv</a:t>
            </a:r>
            <a:r>
              <a:rPr lang="en-US" sz="2000" dirty="0"/>
              <a:t>(</a:t>
            </a:r>
            <a:r>
              <a:rPr lang="en-US" sz="2000" dirty="0" err="1"/>
              <a:t>infile,header</a:t>
            </a:r>
            <a:r>
              <a:rPr lang="en-US" sz="2000" dirty="0"/>
              <a:t>=None) – </a:t>
            </a:r>
            <a:r>
              <a:rPr lang="en-US" sz="2000" b="1" dirty="0"/>
              <a:t>by default the first line of the data are treated as the header, so use this if the header is missing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The header can be added when reading in the data or later on, e.g.  </a:t>
            </a:r>
          </a:p>
          <a:p>
            <a:pPr>
              <a:lnSpc>
                <a:spcPct val="150000"/>
              </a:lnSpc>
            </a:pPr>
            <a:r>
              <a:rPr lang="en-NZ" dirty="0"/>
              <a:t>	</a:t>
            </a:r>
            <a:r>
              <a:rPr lang="en-NZ" sz="2000" dirty="0" err="1"/>
              <a:t>pd.read_csv</a:t>
            </a:r>
            <a:r>
              <a:rPr lang="en-NZ" sz="2000" dirty="0"/>
              <a:t>(</a:t>
            </a:r>
            <a:r>
              <a:rPr lang="en-NZ" sz="2000" dirty="0" err="1"/>
              <a:t>infile</a:t>
            </a:r>
            <a:r>
              <a:rPr lang="en-NZ" sz="2000" dirty="0"/>
              <a:t> header=None, names=['col1', 'col2', 'col3’])</a:t>
            </a:r>
          </a:p>
          <a:p>
            <a:pPr>
              <a:lnSpc>
                <a:spcPct val="150000"/>
              </a:lnSpc>
            </a:pPr>
            <a:r>
              <a:rPr lang="en-NZ" sz="2000" dirty="0"/>
              <a:t>	</a:t>
            </a:r>
            <a:r>
              <a:rPr lang="en-NZ" sz="2000" dirty="0" err="1"/>
              <a:t>df.columns</a:t>
            </a:r>
            <a:r>
              <a:rPr lang="en-NZ" sz="2000" dirty="0"/>
              <a:t> = ['col1', 'col2', 'col3’]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pd.read_csv</a:t>
            </a:r>
            <a:r>
              <a:rPr lang="en-US" sz="2000" dirty="0"/>
              <a:t>(</a:t>
            </a:r>
            <a:r>
              <a:rPr lang="en-US" sz="2000" dirty="0" err="1"/>
              <a:t>infile,skiprows</a:t>
            </a:r>
            <a:r>
              <a:rPr lang="en-US" sz="2000" dirty="0"/>
              <a:t>=5) – </a:t>
            </a:r>
            <a:r>
              <a:rPr lang="en-US" sz="2000" b="1" dirty="0"/>
              <a:t>when you have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     rows  (e.g. 5 rows in this case)  at the top of the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      file you  don’t want  confused  for the header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B241D-13A7-0F85-7094-A8AD146F54F0}"/>
              </a:ext>
            </a:extLst>
          </p:cNvPr>
          <p:cNvSpPr txBox="1"/>
          <p:nvPr/>
        </p:nvSpPr>
        <p:spPr>
          <a:xfrm>
            <a:off x="611453" y="4883071"/>
            <a:ext cx="5484546" cy="1388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Note the options can be used in conjunction, e.g. 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/>
              <a:t>pd.read_csv</a:t>
            </a:r>
            <a:r>
              <a:rPr lang="en-US" sz="2000" dirty="0"/>
              <a:t>(</a:t>
            </a:r>
            <a:r>
              <a:rPr lang="en-US" sz="2000" dirty="0" err="1"/>
              <a:t>infile,header</a:t>
            </a:r>
            <a:r>
              <a:rPr lang="en-US" sz="2000" dirty="0"/>
              <a:t>=</a:t>
            </a:r>
            <a:r>
              <a:rPr lang="en-US" sz="2000" dirty="0" err="1"/>
              <a:t>None,comment</a:t>
            </a:r>
            <a:r>
              <a:rPr lang="en-US" sz="2000" dirty="0"/>
              <a:t>='#’)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4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AAFDC-92F0-C15C-4A45-55D05E92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CBCA45-0BDB-F1AF-998C-10AE9BACC5D6}"/>
              </a:ext>
            </a:extLst>
          </p:cNvPr>
          <p:cNvSpPr txBox="1"/>
          <p:nvPr/>
        </p:nvSpPr>
        <p:spPr>
          <a:xfrm>
            <a:off x="518618" y="842104"/>
            <a:ext cx="11154763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000" b="1" dirty="0"/>
              <a:t>This presents the data in a clear format and is open to serious manipulation, e.g. performing maths on the entries, vectorised operations,  transposing and pivoting the data, filtering, matching and grouping (cf. SQL)…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8D472-1DE1-AF32-3313-005B7BD7CB1A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NZ" sz="2000" i="1" kern="100" dirty="0" err="1">
                <a:effectLst/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C37726-5562-818E-4616-61225A08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18" y="2125131"/>
            <a:ext cx="7395894" cy="3986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958315-FB66-9A0A-1AB8-3A28FA19A361}"/>
              </a:ext>
            </a:extLst>
          </p:cNvPr>
          <p:cNvSpPr txBox="1"/>
          <p:nvPr/>
        </p:nvSpPr>
        <p:spPr>
          <a:xfrm>
            <a:off x="518618" y="2374034"/>
            <a:ext cx="3956400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000" b="1" dirty="0"/>
              <a:t>In a good </a:t>
            </a:r>
            <a:r>
              <a:rPr lang="en-NZ" sz="2000" b="1" dirty="0" err="1"/>
              <a:t>dataframe</a:t>
            </a:r>
            <a:r>
              <a:rPr lang="en-NZ" sz="20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Each variable must have its own column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Each observation must have its own row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b="1" dirty="0"/>
              <a:t>Each value must have its own cell </a:t>
            </a:r>
          </a:p>
          <a:p>
            <a:pPr>
              <a:lnSpc>
                <a:spcPct val="150000"/>
              </a:lnSpc>
            </a:pPr>
            <a:endParaRPr lang="en-NZ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C75B2-55F4-2839-4608-98C188F94191}"/>
              </a:ext>
            </a:extLst>
          </p:cNvPr>
          <p:cNvSpPr txBox="1"/>
          <p:nvPr/>
        </p:nvSpPr>
        <p:spPr>
          <a:xfrm>
            <a:off x="1489362" y="6214288"/>
            <a:ext cx="9213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Have a look at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pandas.pydata.org</a:t>
            </a:r>
            <a:r>
              <a:rPr lang="en-US" sz="2000" dirty="0">
                <a:hlinkClick r:id="rId3"/>
              </a:rPr>
              <a:t>/docs/</a:t>
            </a:r>
            <a:r>
              <a:rPr lang="en-US" sz="2000" dirty="0" err="1">
                <a:hlinkClick r:id="rId3"/>
              </a:rPr>
              <a:t>getting_started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intro_tutorials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611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6750E-5DD1-DC7A-0B12-AFC52473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1791" y="761516"/>
            <a:ext cx="7505699" cy="4618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DE9CC-A2E9-9122-7791-B1CC20E67D54}"/>
              </a:ext>
            </a:extLst>
          </p:cNvPr>
          <p:cNvSpPr txBox="1"/>
          <p:nvPr/>
        </p:nvSpPr>
        <p:spPr>
          <a:xfrm>
            <a:off x="344508" y="198421"/>
            <a:ext cx="5075631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000" b="1" dirty="0"/>
              <a:t>Example, remember this from PHYS/SPCE245?</a:t>
            </a:r>
          </a:p>
          <a:p>
            <a:pPr>
              <a:lnSpc>
                <a:spcPct val="150000"/>
              </a:lnSpc>
            </a:pPr>
            <a:r>
              <a:rPr lang="en-NZ" sz="2000" b="1" dirty="0"/>
              <a:t>Let’s look at </a:t>
            </a:r>
            <a:r>
              <a:rPr lang="en-NZ" sz="2000" dirty="0" err="1"/>
              <a:t>height.csv</a:t>
            </a:r>
            <a:endParaRPr lang="en-NZ" sz="2000" dirty="0"/>
          </a:p>
          <a:p>
            <a:pPr algn="ctr">
              <a:lnSpc>
                <a:spcPct val="150000"/>
              </a:lnSpc>
            </a:pPr>
            <a:r>
              <a:rPr lang="en-NZ" sz="2000" i="1" dirty="0">
                <a:highlight>
                  <a:srgbClr val="FFFF00"/>
                </a:highlight>
              </a:rPr>
              <a:t>Ex1.ipynb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836F0-E1F6-1D0D-77C0-787B993EA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890" y="1788681"/>
            <a:ext cx="3266786" cy="4765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31768B-57BF-C1CB-1101-3F03A4C2204F}"/>
              </a:ext>
            </a:extLst>
          </p:cNvPr>
          <p:cNvSpPr txBox="1"/>
          <p:nvPr/>
        </p:nvSpPr>
        <p:spPr>
          <a:xfrm>
            <a:off x="4341791" y="5541046"/>
            <a:ext cx="67418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1800" b="1" dirty="0"/>
              <a:t>Default is to show the first and last 5 lines of data, but this can easily be changed</a:t>
            </a:r>
          </a:p>
        </p:txBody>
      </p:sp>
    </p:spTree>
    <p:extLst>
      <p:ext uri="{BB962C8B-B14F-4D97-AF65-F5344CB8AC3E}">
        <p14:creationId xmlns:p14="http://schemas.microsoft.com/office/powerpoint/2010/main" val="79860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27572EA9-989F-ADE7-92B0-4465488C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8" y="820716"/>
            <a:ext cx="3302000" cy="377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974CC-D320-5161-AB07-B7819107DC6E}"/>
              </a:ext>
            </a:extLst>
          </p:cNvPr>
          <p:cNvSpPr txBox="1"/>
          <p:nvPr/>
        </p:nvSpPr>
        <p:spPr>
          <a:xfrm>
            <a:off x="3715328" y="835137"/>
            <a:ext cx="7857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b="1" dirty="0"/>
              <a:t>Describes the numerical values in the data – note that, although numerical, </a:t>
            </a:r>
            <a:r>
              <a:rPr lang="en-NZ" sz="1800" dirty="0"/>
              <a:t>Person ID</a:t>
            </a:r>
            <a:r>
              <a:rPr lang="en-NZ" sz="1800" b="1" dirty="0"/>
              <a:t>   is a categorical value (like your student number)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C27C7-0C8F-451D-5450-F948D0772A90}"/>
              </a:ext>
            </a:extLst>
          </p:cNvPr>
          <p:cNvSpPr txBox="1"/>
          <p:nvPr/>
        </p:nvSpPr>
        <p:spPr>
          <a:xfrm>
            <a:off x="3715328" y="1863279"/>
            <a:ext cx="7716982" cy="2729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NZ" b="1" dirty="0"/>
              <a:t>N</a:t>
            </a:r>
            <a:r>
              <a:rPr lang="en-NZ" sz="1800" b="1" dirty="0"/>
              <a:t>umber of entries (none appear to be missing here)</a:t>
            </a:r>
          </a:p>
          <a:p>
            <a:pPr>
              <a:lnSpc>
                <a:spcPct val="120000"/>
              </a:lnSpc>
            </a:pPr>
            <a:r>
              <a:rPr lang="en-NZ" b="1" dirty="0"/>
              <a:t>Mean value</a:t>
            </a:r>
          </a:p>
          <a:p>
            <a:pPr>
              <a:lnSpc>
                <a:spcPct val="120000"/>
              </a:lnSpc>
            </a:pPr>
            <a:r>
              <a:rPr lang="en-NZ" b="1" dirty="0"/>
              <a:t>Standard deviation</a:t>
            </a:r>
          </a:p>
          <a:p>
            <a:pPr>
              <a:lnSpc>
                <a:spcPct val="120000"/>
              </a:lnSpc>
            </a:pPr>
            <a:r>
              <a:rPr lang="en-NZ" b="1" dirty="0"/>
              <a:t>Minimum value</a:t>
            </a:r>
          </a:p>
          <a:p>
            <a:pPr>
              <a:lnSpc>
                <a:spcPct val="120000"/>
              </a:lnSpc>
            </a:pPr>
            <a:r>
              <a:rPr lang="en-NZ" b="1" dirty="0"/>
              <a:t>1</a:t>
            </a:r>
            <a:r>
              <a:rPr lang="en-NZ" b="1" baseline="30000" dirty="0"/>
              <a:t>st</a:t>
            </a:r>
            <a:r>
              <a:rPr lang="en-NZ" b="1" dirty="0"/>
              <a:t> quartile</a:t>
            </a:r>
          </a:p>
          <a:p>
            <a:pPr>
              <a:lnSpc>
                <a:spcPct val="120000"/>
              </a:lnSpc>
            </a:pPr>
            <a:r>
              <a:rPr lang="en-NZ" b="1" dirty="0"/>
              <a:t>2</a:t>
            </a:r>
            <a:r>
              <a:rPr lang="en-NZ" b="1" baseline="30000" dirty="0"/>
              <a:t>nd</a:t>
            </a:r>
            <a:r>
              <a:rPr lang="en-NZ" b="1" dirty="0"/>
              <a:t> quartile (the median)</a:t>
            </a:r>
          </a:p>
          <a:p>
            <a:pPr>
              <a:lnSpc>
                <a:spcPct val="120000"/>
              </a:lnSpc>
            </a:pPr>
            <a:r>
              <a:rPr lang="en-NZ" b="1" dirty="0"/>
              <a:t>3</a:t>
            </a:r>
            <a:r>
              <a:rPr lang="en-NZ" b="1" baseline="30000" dirty="0"/>
              <a:t>rd</a:t>
            </a:r>
            <a:r>
              <a:rPr lang="en-NZ" b="1" dirty="0"/>
              <a:t> </a:t>
            </a:r>
            <a:r>
              <a:rPr lang="en-US" b="1" dirty="0"/>
              <a:t>quartile</a:t>
            </a:r>
          </a:p>
          <a:p>
            <a:pPr>
              <a:lnSpc>
                <a:spcPct val="120000"/>
              </a:lnSpc>
            </a:pPr>
            <a:r>
              <a:rPr lang="en-NZ" b="1" dirty="0"/>
              <a:t>Maximum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9217F-ADD8-5ECA-4105-3D3046BB6D27}"/>
              </a:ext>
            </a:extLst>
          </p:cNvPr>
          <p:cNvSpPr txBox="1"/>
          <p:nvPr/>
        </p:nvSpPr>
        <p:spPr>
          <a:xfrm>
            <a:off x="344509" y="4709907"/>
            <a:ext cx="771698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sz="1800" b="1" dirty="0"/>
              <a:t>Data </a:t>
            </a:r>
            <a:r>
              <a:rPr lang="en-NZ" b="1" dirty="0"/>
              <a:t>good – nothing missing, no zero nor negative heights and no obvious outliers (mean ≈ median). </a:t>
            </a:r>
          </a:p>
          <a:p>
            <a:pPr algn="just">
              <a:lnSpc>
                <a:spcPct val="150000"/>
              </a:lnSpc>
            </a:pPr>
            <a:r>
              <a:rPr lang="en-NZ" sz="1800" b="1" dirty="0">
                <a:solidFill>
                  <a:srgbClr val="FF0000"/>
                </a:solidFill>
              </a:rPr>
              <a:t>However</a:t>
            </a:r>
            <a:r>
              <a:rPr lang="en-NZ" b="1" dirty="0">
                <a:solidFill>
                  <a:srgbClr val="FF0000"/>
                </a:solidFill>
              </a:rPr>
              <a:t>, look the units! Remember from 245 this was American data, so not in sensible units. Probably inches (can’t be feet!). Let’s see – 2.54 cm in  an inch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08C57C-12EC-0A70-9CC3-81D5DEB63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726" y="2325695"/>
            <a:ext cx="3543300" cy="431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40F695-F68E-255F-67EE-76B762FB6C96}"/>
              </a:ext>
            </a:extLst>
          </p:cNvPr>
          <p:cNvSpPr txBox="1"/>
          <p:nvPr/>
        </p:nvSpPr>
        <p:spPr>
          <a:xfrm>
            <a:off x="344509" y="308060"/>
            <a:ext cx="5206285" cy="39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NZ" sz="2000" i="1" kern="100" dirty="0">
                <a:latin typeface="Arial Rounded MT Bold" panose="020F070403050403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First – inspect the data</a:t>
            </a:r>
            <a:endParaRPr lang="en-NZ" sz="2000" i="1" kern="100" dirty="0">
              <a:effectLst/>
              <a:latin typeface="Arial Rounded MT Bold" panose="020F070403050403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54090</TotalTime>
  <Words>2671</Words>
  <Application>Microsoft Macintosh PowerPoint</Application>
  <PresentationFormat>Widescreen</PresentationFormat>
  <Paragraphs>191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American Typewriter</vt:lpstr>
      <vt:lpstr>Arial</vt:lpstr>
      <vt:lpstr>Arial Rounded MT Bold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Curran</dc:creator>
  <cp:lastModifiedBy>Stephen Curran</cp:lastModifiedBy>
  <cp:revision>237</cp:revision>
  <dcterms:created xsi:type="dcterms:W3CDTF">2022-02-07T23:19:47Z</dcterms:created>
  <dcterms:modified xsi:type="dcterms:W3CDTF">2025-06-22T23:20:16Z</dcterms:modified>
</cp:coreProperties>
</file>